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438" r:id="rId3"/>
    <p:sldId id="439" r:id="rId4"/>
    <p:sldId id="286" r:id="rId5"/>
    <p:sldId id="302" r:id="rId6"/>
    <p:sldId id="303" r:id="rId7"/>
    <p:sldId id="301" r:id="rId8"/>
    <p:sldId id="300" r:id="rId9"/>
    <p:sldId id="299" r:id="rId10"/>
    <p:sldId id="304" r:id="rId11"/>
    <p:sldId id="305" r:id="rId12"/>
    <p:sldId id="306" r:id="rId13"/>
    <p:sldId id="307" r:id="rId14"/>
    <p:sldId id="287" r:id="rId15"/>
    <p:sldId id="296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24" r:id="rId24"/>
    <p:sldId id="319" r:id="rId25"/>
    <p:sldId id="322" r:id="rId26"/>
    <p:sldId id="440" r:id="rId27"/>
    <p:sldId id="320" r:id="rId28"/>
    <p:sldId id="323" r:id="rId29"/>
    <p:sldId id="441" r:id="rId30"/>
    <p:sldId id="290" r:id="rId31"/>
    <p:sldId id="442" r:id="rId32"/>
    <p:sldId id="443" r:id="rId33"/>
    <p:sldId id="325" r:id="rId34"/>
    <p:sldId id="326" r:id="rId35"/>
    <p:sldId id="327" r:id="rId36"/>
    <p:sldId id="328" r:id="rId37"/>
    <p:sldId id="329" r:id="rId38"/>
    <p:sldId id="331" r:id="rId39"/>
    <p:sldId id="330" r:id="rId40"/>
    <p:sldId id="332" r:id="rId41"/>
    <p:sldId id="316" r:id="rId42"/>
    <p:sldId id="335" r:id="rId43"/>
    <p:sldId id="337" r:id="rId44"/>
    <p:sldId id="341" r:id="rId45"/>
    <p:sldId id="339" r:id="rId46"/>
    <p:sldId id="340" r:id="rId47"/>
    <p:sldId id="338" r:id="rId48"/>
    <p:sldId id="342" r:id="rId49"/>
    <p:sldId id="334" r:id="rId50"/>
    <p:sldId id="444" r:id="rId51"/>
    <p:sldId id="336" r:id="rId52"/>
    <p:sldId id="405" r:id="rId53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A83"/>
    <a:srgbClr val="6955A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12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17986-CFE6-435D-A609-40ADD4CA93BF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1E6968E-D704-42E7-9249-29CF19ACFA7F}">
      <dgm:prSet/>
      <dgm:spPr/>
      <dgm:t>
        <a:bodyPr/>
        <a:lstStyle/>
        <a:p>
          <a:pPr rtl="0"/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Introdução</a:t>
          </a:r>
        </a:p>
      </dgm:t>
    </dgm:pt>
    <dgm:pt modelId="{588A597C-78D0-4F41-A923-0DD2582D2263}" type="parTrans" cxnId="{8888B5EE-7B4D-4B83-9CD8-F2D75E056DB7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DF8C5B-1CFF-4527-95D6-F1056694212D}" type="sibTrans" cxnId="{8888B5EE-7B4D-4B83-9CD8-F2D75E056DB7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D9D393-9C64-4441-8593-F07FB9E2B3DB}">
      <dgm:prSet/>
      <dgm:spPr/>
      <dgm:t>
        <a:bodyPr/>
        <a:lstStyle/>
        <a:p>
          <a:pPr rtl="0"/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Principais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Plataformas</a:t>
          </a:r>
          <a:r>
            <a:rPr lang="pt-BR" b="0" i="0" dirty="0"/>
            <a:t> 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20BB73-B05B-47BA-BC2A-197D96BF8641}" type="parTrans" cxnId="{CF108633-8959-4E7F-8166-0BE9EF9196D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E32090-5C17-42A5-A278-B787B76216D9}" type="sibTrans" cxnId="{CF108633-8959-4E7F-8166-0BE9EF9196D3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9488E7-D337-41C5-844B-CE6BA63CB7D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Power BI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87AC89-CBBB-4337-BCED-42BEA7A8FB4E}" type="parTrans" cxnId="{73C79A1B-B842-4669-BF91-0A96FAA30808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F301BC-51FC-4FE6-A207-F7C9B401A6A6}" type="sibTrans" cxnId="{73C79A1B-B842-4669-BF91-0A96FAA30808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4CF38C-E92D-4B48-A10D-B4DA66374485}">
      <dgm:prSet/>
      <dgm:spPr/>
      <dgm:t>
        <a:bodyPr/>
        <a:lstStyle/>
        <a:p>
          <a:pPr rtl="0"/>
          <a:r>
            <a:rPr lang="pt-BR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Aplicação</a:t>
          </a:r>
        </a:p>
      </dgm:t>
    </dgm:pt>
    <dgm:pt modelId="{22B51E18-15D7-4C5C-AB90-612BC8C91B2F}" type="parTrans" cxnId="{2BD88DFE-C718-4B81-AF0B-6D304F6EE490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C4178-AB15-40A5-BF62-1B934392731C}" type="sibTrans" cxnId="{2BD88DFE-C718-4B81-AF0B-6D304F6EE490}">
      <dgm:prSet/>
      <dgm:spPr/>
      <dgm:t>
        <a:bodyPr/>
        <a:lstStyle/>
        <a:p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92FA06-033B-4FFB-B99A-D45358A4492F}">
      <dgm:prSet/>
      <dgm:spPr/>
      <dgm:t>
        <a:bodyPr/>
        <a:lstStyle/>
        <a:p>
          <a:pPr rtl="0"/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Conclusão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C00A67-5B98-45EF-A258-78F00C531628}" type="parTrans" cxnId="{DF28B658-D36B-4CDB-BB29-51DDA03DC2DB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794272-2D87-496A-A708-0B1D9FDC023D}" type="sibTrans" cxnId="{DF28B658-D36B-4CDB-BB29-51DDA03DC2DB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355166-B759-4D29-8280-0228DF3E80EE}" type="pres">
      <dgm:prSet presAssocID="{DFA17986-CFE6-435D-A609-40ADD4CA93BF}" presName="outerComposite" presStyleCnt="0">
        <dgm:presLayoutVars>
          <dgm:chMax val="5"/>
          <dgm:dir/>
          <dgm:resizeHandles val="exact"/>
        </dgm:presLayoutVars>
      </dgm:prSet>
      <dgm:spPr/>
    </dgm:pt>
    <dgm:pt modelId="{841A7392-64CD-4365-B66B-2040998F9E12}" type="pres">
      <dgm:prSet presAssocID="{DFA17986-CFE6-435D-A609-40ADD4CA93BF}" presName="dummyMaxCanvas" presStyleCnt="0">
        <dgm:presLayoutVars/>
      </dgm:prSet>
      <dgm:spPr/>
    </dgm:pt>
    <dgm:pt modelId="{BF165C37-ECD6-4A3C-A8D9-5AE6E67E537B}" type="pres">
      <dgm:prSet presAssocID="{DFA17986-CFE6-435D-A609-40ADD4CA93BF}" presName="FiveNodes_1" presStyleLbl="node1" presStyleIdx="0" presStyleCnt="5">
        <dgm:presLayoutVars>
          <dgm:bulletEnabled val="1"/>
        </dgm:presLayoutVars>
      </dgm:prSet>
      <dgm:spPr/>
    </dgm:pt>
    <dgm:pt modelId="{7BDD18C6-FFC3-4369-8717-E5A201B6835D}" type="pres">
      <dgm:prSet presAssocID="{DFA17986-CFE6-435D-A609-40ADD4CA93BF}" presName="FiveNodes_2" presStyleLbl="node1" presStyleIdx="1" presStyleCnt="5">
        <dgm:presLayoutVars>
          <dgm:bulletEnabled val="1"/>
        </dgm:presLayoutVars>
      </dgm:prSet>
      <dgm:spPr/>
    </dgm:pt>
    <dgm:pt modelId="{08A2A24D-6D3F-438D-9EFD-3AF5466F8FF4}" type="pres">
      <dgm:prSet presAssocID="{DFA17986-CFE6-435D-A609-40ADD4CA93BF}" presName="FiveNodes_3" presStyleLbl="node1" presStyleIdx="2" presStyleCnt="5">
        <dgm:presLayoutVars>
          <dgm:bulletEnabled val="1"/>
        </dgm:presLayoutVars>
      </dgm:prSet>
      <dgm:spPr/>
    </dgm:pt>
    <dgm:pt modelId="{10494BFF-9526-4D48-A5C9-1C44F1163539}" type="pres">
      <dgm:prSet presAssocID="{DFA17986-CFE6-435D-A609-40ADD4CA93BF}" presName="FiveNodes_4" presStyleLbl="node1" presStyleIdx="3" presStyleCnt="5">
        <dgm:presLayoutVars>
          <dgm:bulletEnabled val="1"/>
        </dgm:presLayoutVars>
      </dgm:prSet>
      <dgm:spPr/>
    </dgm:pt>
    <dgm:pt modelId="{259271D4-3F08-4383-AE83-2E36F1867E0A}" type="pres">
      <dgm:prSet presAssocID="{DFA17986-CFE6-435D-A609-40ADD4CA93BF}" presName="FiveNodes_5" presStyleLbl="node1" presStyleIdx="4" presStyleCnt="5">
        <dgm:presLayoutVars>
          <dgm:bulletEnabled val="1"/>
        </dgm:presLayoutVars>
      </dgm:prSet>
      <dgm:spPr/>
    </dgm:pt>
    <dgm:pt modelId="{D8992B61-794D-4B80-A72D-F8230E8C085E}" type="pres">
      <dgm:prSet presAssocID="{DFA17986-CFE6-435D-A609-40ADD4CA93BF}" presName="FiveConn_1-2" presStyleLbl="fgAccFollowNode1" presStyleIdx="0" presStyleCnt="4">
        <dgm:presLayoutVars>
          <dgm:bulletEnabled val="1"/>
        </dgm:presLayoutVars>
      </dgm:prSet>
      <dgm:spPr/>
    </dgm:pt>
    <dgm:pt modelId="{F7583E5A-826A-467B-8672-47F93CBFE0D5}" type="pres">
      <dgm:prSet presAssocID="{DFA17986-CFE6-435D-A609-40ADD4CA93BF}" presName="FiveConn_2-3" presStyleLbl="fgAccFollowNode1" presStyleIdx="1" presStyleCnt="4">
        <dgm:presLayoutVars>
          <dgm:bulletEnabled val="1"/>
        </dgm:presLayoutVars>
      </dgm:prSet>
      <dgm:spPr/>
    </dgm:pt>
    <dgm:pt modelId="{AC59042B-21D7-432C-B19D-A99959C63714}" type="pres">
      <dgm:prSet presAssocID="{DFA17986-CFE6-435D-A609-40ADD4CA93BF}" presName="FiveConn_3-4" presStyleLbl="fgAccFollowNode1" presStyleIdx="2" presStyleCnt="4">
        <dgm:presLayoutVars>
          <dgm:bulletEnabled val="1"/>
        </dgm:presLayoutVars>
      </dgm:prSet>
      <dgm:spPr/>
    </dgm:pt>
    <dgm:pt modelId="{D12D97DA-88A0-4DB0-A793-5AF4C089AD2A}" type="pres">
      <dgm:prSet presAssocID="{DFA17986-CFE6-435D-A609-40ADD4CA93BF}" presName="FiveConn_4-5" presStyleLbl="fgAccFollowNode1" presStyleIdx="3" presStyleCnt="4">
        <dgm:presLayoutVars>
          <dgm:bulletEnabled val="1"/>
        </dgm:presLayoutVars>
      </dgm:prSet>
      <dgm:spPr/>
    </dgm:pt>
    <dgm:pt modelId="{2ADC4C6C-79CC-475A-882C-3430176B473D}" type="pres">
      <dgm:prSet presAssocID="{DFA17986-CFE6-435D-A609-40ADD4CA93BF}" presName="FiveNodes_1_text" presStyleLbl="node1" presStyleIdx="4" presStyleCnt="5">
        <dgm:presLayoutVars>
          <dgm:bulletEnabled val="1"/>
        </dgm:presLayoutVars>
      </dgm:prSet>
      <dgm:spPr/>
    </dgm:pt>
    <dgm:pt modelId="{16E17582-7E15-491F-BEA0-164DBF2E6ADB}" type="pres">
      <dgm:prSet presAssocID="{DFA17986-CFE6-435D-A609-40ADD4CA93BF}" presName="FiveNodes_2_text" presStyleLbl="node1" presStyleIdx="4" presStyleCnt="5">
        <dgm:presLayoutVars>
          <dgm:bulletEnabled val="1"/>
        </dgm:presLayoutVars>
      </dgm:prSet>
      <dgm:spPr/>
    </dgm:pt>
    <dgm:pt modelId="{2172C160-0575-4D84-942D-53A46C9CCD6A}" type="pres">
      <dgm:prSet presAssocID="{DFA17986-CFE6-435D-A609-40ADD4CA93BF}" presName="FiveNodes_3_text" presStyleLbl="node1" presStyleIdx="4" presStyleCnt="5">
        <dgm:presLayoutVars>
          <dgm:bulletEnabled val="1"/>
        </dgm:presLayoutVars>
      </dgm:prSet>
      <dgm:spPr/>
    </dgm:pt>
    <dgm:pt modelId="{148FB7FA-36E6-4B33-AEA3-DCD3A9370478}" type="pres">
      <dgm:prSet presAssocID="{DFA17986-CFE6-435D-A609-40ADD4CA93BF}" presName="FiveNodes_4_text" presStyleLbl="node1" presStyleIdx="4" presStyleCnt="5">
        <dgm:presLayoutVars>
          <dgm:bulletEnabled val="1"/>
        </dgm:presLayoutVars>
      </dgm:prSet>
      <dgm:spPr/>
    </dgm:pt>
    <dgm:pt modelId="{4DE2A1DA-1309-4420-BFAE-A012E4B5863B}" type="pres">
      <dgm:prSet presAssocID="{DFA17986-CFE6-435D-A609-40ADD4CA93B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34C9019-157A-4863-95B1-704A08F3E695}" type="presOf" srcId="{8D4CF38C-E92D-4B48-A10D-B4DA66374485}" destId="{10494BFF-9526-4D48-A5C9-1C44F1163539}" srcOrd="0" destOrd="0" presId="urn:microsoft.com/office/officeart/2005/8/layout/vProcess5"/>
    <dgm:cxn modelId="{73C79A1B-B842-4669-BF91-0A96FAA30808}" srcId="{DFA17986-CFE6-435D-A609-40ADD4CA93BF}" destId="{D09488E7-D337-41C5-844B-CE6BA63CB7DC}" srcOrd="2" destOrd="0" parTransId="{0B87AC89-CBBB-4337-BCED-42BEA7A8FB4E}" sibTransId="{44F301BC-51FC-4FE6-A207-F7C9B401A6A6}"/>
    <dgm:cxn modelId="{25752B28-F1F2-432C-998F-685D8F8F7C8E}" type="presOf" srcId="{6CDF8C5B-1CFF-4527-95D6-F1056694212D}" destId="{D8992B61-794D-4B80-A72D-F8230E8C085E}" srcOrd="0" destOrd="0" presId="urn:microsoft.com/office/officeart/2005/8/layout/vProcess5"/>
    <dgm:cxn modelId="{63082F2B-6AC5-4A0F-9F0B-7B1AEDE58B28}" type="presOf" srcId="{4CD9D393-9C64-4441-8593-F07FB9E2B3DB}" destId="{16E17582-7E15-491F-BEA0-164DBF2E6ADB}" srcOrd="1" destOrd="0" presId="urn:microsoft.com/office/officeart/2005/8/layout/vProcess5"/>
    <dgm:cxn modelId="{4A3E3131-BEE7-41D7-A048-32836868E75E}" type="presOf" srcId="{D09488E7-D337-41C5-844B-CE6BA63CB7DC}" destId="{08A2A24D-6D3F-438D-9EFD-3AF5466F8FF4}" srcOrd="0" destOrd="0" presId="urn:microsoft.com/office/officeart/2005/8/layout/vProcess5"/>
    <dgm:cxn modelId="{CF108633-8959-4E7F-8166-0BE9EF9196D3}" srcId="{DFA17986-CFE6-435D-A609-40ADD4CA93BF}" destId="{4CD9D393-9C64-4441-8593-F07FB9E2B3DB}" srcOrd="1" destOrd="0" parTransId="{F020BB73-B05B-47BA-BC2A-197D96BF8641}" sibTransId="{67E32090-5C17-42A5-A278-B787B76216D9}"/>
    <dgm:cxn modelId="{2F52773A-4017-4409-A5CB-4470427C6DD6}" type="presOf" srcId="{67E32090-5C17-42A5-A278-B787B76216D9}" destId="{F7583E5A-826A-467B-8672-47F93CBFE0D5}" srcOrd="0" destOrd="0" presId="urn:microsoft.com/office/officeart/2005/8/layout/vProcess5"/>
    <dgm:cxn modelId="{6DD6BD44-E2C0-499D-B8BC-603671E18F2D}" type="presOf" srcId="{DFA17986-CFE6-435D-A609-40ADD4CA93BF}" destId="{79355166-B759-4D29-8280-0228DF3E80EE}" srcOrd="0" destOrd="0" presId="urn:microsoft.com/office/officeart/2005/8/layout/vProcess5"/>
    <dgm:cxn modelId="{8D1CD448-E5B5-4599-BC09-0BFA1EB14BFC}" type="presOf" srcId="{8092FA06-033B-4FFB-B99A-D45358A4492F}" destId="{4DE2A1DA-1309-4420-BFAE-A012E4B5863B}" srcOrd="1" destOrd="0" presId="urn:microsoft.com/office/officeart/2005/8/layout/vProcess5"/>
    <dgm:cxn modelId="{DF28B658-D36B-4CDB-BB29-51DDA03DC2DB}" srcId="{DFA17986-CFE6-435D-A609-40ADD4CA93BF}" destId="{8092FA06-033B-4FFB-B99A-D45358A4492F}" srcOrd="4" destOrd="0" parTransId="{D2C00A67-5B98-45EF-A258-78F00C531628}" sibTransId="{8A794272-2D87-496A-A708-0B1D9FDC023D}"/>
    <dgm:cxn modelId="{1C84BB8A-219A-4848-8FAB-9E88B3A281BC}" type="presOf" srcId="{8092FA06-033B-4FFB-B99A-D45358A4492F}" destId="{259271D4-3F08-4383-AE83-2E36F1867E0A}" srcOrd="0" destOrd="0" presId="urn:microsoft.com/office/officeart/2005/8/layout/vProcess5"/>
    <dgm:cxn modelId="{E74273A3-B553-4ED6-9B0A-39BBF66B247F}" type="presOf" srcId="{D09488E7-D337-41C5-844B-CE6BA63CB7DC}" destId="{2172C160-0575-4D84-942D-53A46C9CCD6A}" srcOrd="1" destOrd="0" presId="urn:microsoft.com/office/officeart/2005/8/layout/vProcess5"/>
    <dgm:cxn modelId="{DD70DEC6-5270-4EF8-9BBE-5B84CB6C2E36}" type="presOf" srcId="{8D4CF38C-E92D-4B48-A10D-B4DA66374485}" destId="{148FB7FA-36E6-4B33-AEA3-DCD3A9370478}" srcOrd="1" destOrd="0" presId="urn:microsoft.com/office/officeart/2005/8/layout/vProcess5"/>
    <dgm:cxn modelId="{DE11F5DF-DB45-47CD-83B6-72E2D4A704D1}" type="presOf" srcId="{4CD9D393-9C64-4441-8593-F07FB9E2B3DB}" destId="{7BDD18C6-FFC3-4369-8717-E5A201B6835D}" srcOrd="0" destOrd="0" presId="urn:microsoft.com/office/officeart/2005/8/layout/vProcess5"/>
    <dgm:cxn modelId="{8888B5EE-7B4D-4B83-9CD8-F2D75E056DB7}" srcId="{DFA17986-CFE6-435D-A609-40ADD4CA93BF}" destId="{11E6968E-D704-42E7-9249-29CF19ACFA7F}" srcOrd="0" destOrd="0" parTransId="{588A597C-78D0-4F41-A923-0DD2582D2263}" sibTransId="{6CDF8C5B-1CFF-4527-95D6-F1056694212D}"/>
    <dgm:cxn modelId="{3BD950F3-5AFB-4A18-BB47-855C727355F0}" type="presOf" srcId="{11E6968E-D704-42E7-9249-29CF19ACFA7F}" destId="{2ADC4C6C-79CC-475A-882C-3430176B473D}" srcOrd="1" destOrd="0" presId="urn:microsoft.com/office/officeart/2005/8/layout/vProcess5"/>
    <dgm:cxn modelId="{0B8019F5-5AFD-427F-B82C-FAAE5FE717E3}" type="presOf" srcId="{11E6968E-D704-42E7-9249-29CF19ACFA7F}" destId="{BF165C37-ECD6-4A3C-A8D9-5AE6E67E537B}" srcOrd="0" destOrd="0" presId="urn:microsoft.com/office/officeart/2005/8/layout/vProcess5"/>
    <dgm:cxn modelId="{868FB3F6-709A-444B-BAD3-ECE4B7667FA4}" type="presOf" srcId="{44F301BC-51FC-4FE6-A207-F7C9B401A6A6}" destId="{AC59042B-21D7-432C-B19D-A99959C63714}" srcOrd="0" destOrd="0" presId="urn:microsoft.com/office/officeart/2005/8/layout/vProcess5"/>
    <dgm:cxn modelId="{560A9CF7-8D28-40CC-BC81-27E420261633}" type="presOf" srcId="{55CC4178-AB15-40A5-BF62-1B934392731C}" destId="{D12D97DA-88A0-4DB0-A793-5AF4C089AD2A}" srcOrd="0" destOrd="0" presId="urn:microsoft.com/office/officeart/2005/8/layout/vProcess5"/>
    <dgm:cxn modelId="{2BD88DFE-C718-4B81-AF0B-6D304F6EE490}" srcId="{DFA17986-CFE6-435D-A609-40ADD4CA93BF}" destId="{8D4CF38C-E92D-4B48-A10D-B4DA66374485}" srcOrd="3" destOrd="0" parTransId="{22B51E18-15D7-4C5C-AB90-612BC8C91B2F}" sibTransId="{55CC4178-AB15-40A5-BF62-1B934392731C}"/>
    <dgm:cxn modelId="{8402E01A-860A-40A8-8922-C908ED66E424}" type="presParOf" srcId="{79355166-B759-4D29-8280-0228DF3E80EE}" destId="{841A7392-64CD-4365-B66B-2040998F9E12}" srcOrd="0" destOrd="0" presId="urn:microsoft.com/office/officeart/2005/8/layout/vProcess5"/>
    <dgm:cxn modelId="{3CBAC7D3-97F5-4602-A5AC-80FDB2624915}" type="presParOf" srcId="{79355166-B759-4D29-8280-0228DF3E80EE}" destId="{BF165C37-ECD6-4A3C-A8D9-5AE6E67E537B}" srcOrd="1" destOrd="0" presId="urn:microsoft.com/office/officeart/2005/8/layout/vProcess5"/>
    <dgm:cxn modelId="{96A14E01-B46D-42DF-81EE-721C55EA2A1C}" type="presParOf" srcId="{79355166-B759-4D29-8280-0228DF3E80EE}" destId="{7BDD18C6-FFC3-4369-8717-E5A201B6835D}" srcOrd="2" destOrd="0" presId="urn:microsoft.com/office/officeart/2005/8/layout/vProcess5"/>
    <dgm:cxn modelId="{4307C636-B358-425E-BF7D-8602569D17A2}" type="presParOf" srcId="{79355166-B759-4D29-8280-0228DF3E80EE}" destId="{08A2A24D-6D3F-438D-9EFD-3AF5466F8FF4}" srcOrd="3" destOrd="0" presId="urn:microsoft.com/office/officeart/2005/8/layout/vProcess5"/>
    <dgm:cxn modelId="{DCF56FF1-8A47-4B62-B36B-FD7375872123}" type="presParOf" srcId="{79355166-B759-4D29-8280-0228DF3E80EE}" destId="{10494BFF-9526-4D48-A5C9-1C44F1163539}" srcOrd="4" destOrd="0" presId="urn:microsoft.com/office/officeart/2005/8/layout/vProcess5"/>
    <dgm:cxn modelId="{E90BD42B-ED20-464D-AB4E-A4AB0D778586}" type="presParOf" srcId="{79355166-B759-4D29-8280-0228DF3E80EE}" destId="{259271D4-3F08-4383-AE83-2E36F1867E0A}" srcOrd="5" destOrd="0" presId="urn:microsoft.com/office/officeart/2005/8/layout/vProcess5"/>
    <dgm:cxn modelId="{704FF4DC-0BF8-4382-858F-22BE865068C1}" type="presParOf" srcId="{79355166-B759-4D29-8280-0228DF3E80EE}" destId="{D8992B61-794D-4B80-A72D-F8230E8C085E}" srcOrd="6" destOrd="0" presId="urn:microsoft.com/office/officeart/2005/8/layout/vProcess5"/>
    <dgm:cxn modelId="{F089F55F-91B4-42BB-AFB2-5E81B393026D}" type="presParOf" srcId="{79355166-B759-4D29-8280-0228DF3E80EE}" destId="{F7583E5A-826A-467B-8672-47F93CBFE0D5}" srcOrd="7" destOrd="0" presId="urn:microsoft.com/office/officeart/2005/8/layout/vProcess5"/>
    <dgm:cxn modelId="{A7230385-9F93-4D26-BEDA-1DC96151B11B}" type="presParOf" srcId="{79355166-B759-4D29-8280-0228DF3E80EE}" destId="{AC59042B-21D7-432C-B19D-A99959C63714}" srcOrd="8" destOrd="0" presId="urn:microsoft.com/office/officeart/2005/8/layout/vProcess5"/>
    <dgm:cxn modelId="{A2760F52-27B1-4CEF-9E82-A828EFE813B1}" type="presParOf" srcId="{79355166-B759-4D29-8280-0228DF3E80EE}" destId="{D12D97DA-88A0-4DB0-A793-5AF4C089AD2A}" srcOrd="9" destOrd="0" presId="urn:microsoft.com/office/officeart/2005/8/layout/vProcess5"/>
    <dgm:cxn modelId="{77A0C029-FBD2-42E0-B37A-9217E7D6342D}" type="presParOf" srcId="{79355166-B759-4D29-8280-0228DF3E80EE}" destId="{2ADC4C6C-79CC-475A-882C-3430176B473D}" srcOrd="10" destOrd="0" presId="urn:microsoft.com/office/officeart/2005/8/layout/vProcess5"/>
    <dgm:cxn modelId="{81B0A6EA-15D8-4F8E-AB4D-71466795D1C5}" type="presParOf" srcId="{79355166-B759-4D29-8280-0228DF3E80EE}" destId="{16E17582-7E15-491F-BEA0-164DBF2E6ADB}" srcOrd="11" destOrd="0" presId="urn:microsoft.com/office/officeart/2005/8/layout/vProcess5"/>
    <dgm:cxn modelId="{B897ABB0-D66B-4D2E-96EF-ED787E59A88B}" type="presParOf" srcId="{79355166-B759-4D29-8280-0228DF3E80EE}" destId="{2172C160-0575-4D84-942D-53A46C9CCD6A}" srcOrd="12" destOrd="0" presId="urn:microsoft.com/office/officeart/2005/8/layout/vProcess5"/>
    <dgm:cxn modelId="{C70CC36E-501C-47F5-A807-60B63AD1BAD1}" type="presParOf" srcId="{79355166-B759-4D29-8280-0228DF3E80EE}" destId="{148FB7FA-36E6-4B33-AEA3-DCD3A9370478}" srcOrd="13" destOrd="0" presId="urn:microsoft.com/office/officeart/2005/8/layout/vProcess5"/>
    <dgm:cxn modelId="{423F5554-11E4-452E-96F2-24DEA872AB71}" type="presParOf" srcId="{79355166-B759-4D29-8280-0228DF3E80EE}" destId="{4DE2A1DA-1309-4420-BFAE-A012E4B586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integra-se ao Microsoft Office e Azure, oferece visualizações interativas, análises de dados em tempo real, automação e integração com diversas fontes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interface intuitiva, boa integração com o ecossistema Microsoft, atualizações frequentes e uma comunidade forte.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pode ser lento ao lidar com grandes volumes de dados e as funcionalidades avançadas requerem a versão paga (Power BI Pro ou Premium).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forte em visualização de dados, permite a conexão com diferentes fontes de dados, possui integração com ferramentas avançadas de análise, como R e Python.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interface arrasta e solta, boa usabilidade e poderosas opções de visualização, suporte a uma ampla variedade de fontes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custo elevado e pode exigir um certo conhecimento técnico para utilização avançada.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muito eficaz para análise de dados complexos e grande capacidade de visualização de associações em dados, customizável.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a interface pode ser um pouco confusa para iniciantes, e o custo pode ser alto dependendo das necessidades.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usa tecnologia de indexação associativa para a busca de dados, fornece dashboards interativos, análises preditivas e funções de self-service.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ideal para grandes empresas e bancos de dados robustos, bom suporte para integração com outros produtos SAP.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interface menos amigável para usuários comuns e custo elevado.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voltado para empresas grandes, oferece recursos de geração de relatórios, análise ad hoc e mineração de dados.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integra-se bem com produtos Google e Big Data, ideal para análises em tempo real e permite a criação de relatórios personalizados.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alto custo, especialmente para pequenas empresas, e dependência de SQL pode ser uma barreira para usuários não técnicos.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baseado em SQL e usa Modelos </a:t>
          </a:r>
          <a:r>
            <a:rPr lang="pt-BR" sz="1600" dirty="0" err="1"/>
            <a:t>LookML</a:t>
          </a:r>
          <a:r>
            <a:rPr lang="pt-BR" sz="1600" dirty="0"/>
            <a:t>, foca em análise colaborativa e fácil integração com Google </a:t>
          </a:r>
          <a:r>
            <a:rPr lang="pt-BR" sz="1600" dirty="0" err="1"/>
            <a:t>BigQuery</a:t>
          </a:r>
          <a:r>
            <a:rPr lang="pt-BR" sz="1600" dirty="0"/>
            <a:t> e outras fontes de dados do Google.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altamente colaborativa e fácil de usar, atualizações em tempo real e integração com diversas fontes de dados em nuvem.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pode ser custosa para pequenas empresas e não oferece tanta flexibilidade para personalizações complexas.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plataforma em nuvem que oferece visualização de dados, relatórios, integração de dados e recursos de colaboração.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981AAA-0CFC-4243-AA75-C26FAA3896C3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FF84F0-8C2B-4DA4-ABC5-DC4B15D430ED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gm:t>
    </dgm:pt>
    <dgm:pt modelId="{06255F1A-1993-4583-AF7D-DAD31DAE3EF5}" type="parTrans" cxnId="{EA834D0F-A917-48DB-8FF7-6B79B537DAA4}">
      <dgm:prSet/>
      <dgm:spPr/>
      <dgm:t>
        <a:bodyPr/>
        <a:lstStyle/>
        <a:p>
          <a:endParaRPr lang="pt-BR"/>
        </a:p>
      </dgm:t>
    </dgm:pt>
    <dgm:pt modelId="{D2287B50-C282-47C9-81F7-708E5E60C243}" type="sibTrans" cxnId="{EA834D0F-A917-48DB-8FF7-6B79B537DAA4}">
      <dgm:prSet/>
      <dgm:spPr/>
      <dgm:t>
        <a:bodyPr/>
        <a:lstStyle/>
        <a:p>
          <a:endParaRPr lang="pt-BR"/>
        </a:p>
      </dgm:t>
    </dgm:pt>
    <dgm:pt modelId="{CE40461B-E642-4560-AB1A-62CDE3452EF2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gm:t>
    </dgm:pt>
    <dgm:pt modelId="{E41D47C7-759F-47A2-BF69-3235049F4DC4}" type="parTrans" cxnId="{1A6F6832-B516-4B3C-BF9B-CF2E702893A7}">
      <dgm:prSet/>
      <dgm:spPr/>
      <dgm:t>
        <a:bodyPr/>
        <a:lstStyle/>
        <a:p>
          <a:endParaRPr lang="pt-BR"/>
        </a:p>
      </dgm:t>
    </dgm:pt>
    <dgm:pt modelId="{FDCA9778-27F9-47F5-8AC7-92C86A7A9C4E}" type="sibTrans" cxnId="{1A6F6832-B516-4B3C-BF9B-CF2E702893A7}">
      <dgm:prSet/>
      <dgm:spPr/>
      <dgm:t>
        <a:bodyPr/>
        <a:lstStyle/>
        <a:p>
          <a:endParaRPr lang="pt-BR"/>
        </a:p>
      </dgm:t>
    </dgm:pt>
    <dgm:pt modelId="{9A5D8820-E5C5-4CF8-BDC6-D60596EFE96C}">
      <dgm:prSet phldrT="[Texto]" custT="1"/>
      <dgm:spPr/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gm:t>
    </dgm:pt>
    <dgm:pt modelId="{906D3DDA-F941-40CF-9F8A-D5DAFD2E5892}" type="parTrans" cxnId="{975D3C3F-5F02-46D1-8243-CF7989B834BD}">
      <dgm:prSet/>
      <dgm:spPr/>
      <dgm:t>
        <a:bodyPr/>
        <a:lstStyle/>
        <a:p>
          <a:endParaRPr lang="pt-BR"/>
        </a:p>
      </dgm:t>
    </dgm:pt>
    <dgm:pt modelId="{70938590-E062-4474-A1F8-4251C35639C1}" type="sibTrans" cxnId="{975D3C3F-5F02-46D1-8243-CF7989B834BD}">
      <dgm:prSet/>
      <dgm:spPr/>
      <dgm:t>
        <a:bodyPr/>
        <a:lstStyle/>
        <a:p>
          <a:endParaRPr lang="pt-BR"/>
        </a:p>
      </dgm:t>
    </dgm:pt>
    <dgm:pt modelId="{D6DC752A-B2B7-4F28-A5D0-F545EDC75DC9}">
      <dgm:prSet phldrT="[Texto]" custT="1"/>
      <dgm:spPr/>
      <dgm:t>
        <a:bodyPr/>
        <a:lstStyle/>
        <a:p>
          <a:r>
            <a:rPr lang="pt-BR" sz="1600" dirty="0"/>
            <a:t>interface um pouco complexa e alto custo inicial.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0570AAC8-A720-4E60-8133-37419E325252}" type="parTrans" cxnId="{B47B689C-FB5B-4376-BAE0-096E67F5BF82}">
      <dgm:prSet/>
      <dgm:spPr/>
      <dgm:t>
        <a:bodyPr/>
        <a:lstStyle/>
        <a:p>
          <a:endParaRPr lang="pt-BR"/>
        </a:p>
      </dgm:t>
    </dgm:pt>
    <dgm:pt modelId="{6ABDA5D8-BA9F-40C6-AA6D-F8AD0D776C93}" type="sibTrans" cxnId="{B47B689C-FB5B-4376-BAE0-096E67F5BF82}">
      <dgm:prSet/>
      <dgm:spPr/>
      <dgm:t>
        <a:bodyPr/>
        <a:lstStyle/>
        <a:p>
          <a:endParaRPr lang="pt-BR"/>
        </a:p>
      </dgm:t>
    </dgm:pt>
    <dgm:pt modelId="{BD64937D-DF85-4B53-B6A2-0CCA1D10C356}">
      <dgm:prSet phldrT="[Texto]" custT="1"/>
      <dgm:spPr/>
      <dgm:t>
        <a:bodyPr/>
        <a:lstStyle/>
        <a:p>
          <a:r>
            <a:rPr lang="pt-BR" sz="1600" dirty="0"/>
            <a:t>oferece visualização e relatórios de dados, com funcionalidades avançadas de análise e integração com IA.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B0DACECC-9634-4694-9CEF-8EBAED09C3BC}" type="sibTrans" cxnId="{250E0989-1735-4266-901B-E68AD17419F6}">
      <dgm:prSet/>
      <dgm:spPr/>
      <dgm:t>
        <a:bodyPr/>
        <a:lstStyle/>
        <a:p>
          <a:endParaRPr lang="pt-BR"/>
        </a:p>
      </dgm:t>
    </dgm:pt>
    <dgm:pt modelId="{9B2379B6-095C-4D1A-B539-5EB12FA4A0B2}" type="parTrans" cxnId="{250E0989-1735-4266-901B-E68AD17419F6}">
      <dgm:prSet/>
      <dgm:spPr/>
      <dgm:t>
        <a:bodyPr/>
        <a:lstStyle/>
        <a:p>
          <a:endParaRPr lang="pt-BR"/>
        </a:p>
      </dgm:t>
    </dgm:pt>
    <dgm:pt modelId="{C4514F04-19CB-404B-972C-999316194844}">
      <dgm:prSet phldrT="[Texto]" custT="1"/>
      <dgm:spPr/>
      <dgm:t>
        <a:bodyPr/>
        <a:lstStyle/>
        <a:p>
          <a:r>
            <a:rPr lang="pt-BR" sz="1600" dirty="0"/>
            <a:t>ótimo para organizações que precisam de análise orientada por IA e integração com outras ferramentas IBM.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F37602AC-309C-43F8-B5CA-15EF0676EBD0}" type="sibTrans" cxnId="{F54B7B50-E463-4D2C-ACF3-8FABAB29D5FF}">
      <dgm:prSet/>
      <dgm:spPr/>
      <dgm:t>
        <a:bodyPr/>
        <a:lstStyle/>
        <a:p>
          <a:endParaRPr lang="pt-BR"/>
        </a:p>
      </dgm:t>
    </dgm:pt>
    <dgm:pt modelId="{050484BB-AA0A-4706-9C97-C3A5714570EB}" type="parTrans" cxnId="{F54B7B50-E463-4D2C-ACF3-8FABAB29D5FF}">
      <dgm:prSet/>
      <dgm:spPr/>
      <dgm:t>
        <a:bodyPr/>
        <a:lstStyle/>
        <a:p>
          <a:endParaRPr lang="pt-BR"/>
        </a:p>
      </dgm:t>
    </dgm:pt>
    <dgm:pt modelId="{5479C848-B957-47DA-9995-F670B8566235}" type="pres">
      <dgm:prSet presAssocID="{FF981AAA-0CFC-4243-AA75-C26FAA3896C3}" presName="Name0" presStyleCnt="0">
        <dgm:presLayoutVars>
          <dgm:dir/>
          <dgm:animLvl val="lvl"/>
          <dgm:resizeHandles val="exact"/>
        </dgm:presLayoutVars>
      </dgm:prSet>
      <dgm:spPr/>
    </dgm:pt>
    <dgm:pt modelId="{7648886A-2DDB-42F6-8027-8BC6EAB874B9}" type="pres">
      <dgm:prSet presAssocID="{9EFF84F0-8C2B-4DA4-ABC5-DC4B15D430ED}" presName="linNode" presStyleCnt="0"/>
      <dgm:spPr/>
    </dgm:pt>
    <dgm:pt modelId="{9037AD8F-58C0-4C09-8EB4-2E2CA20D61E5}" type="pres">
      <dgm:prSet presAssocID="{9EFF84F0-8C2B-4DA4-ABC5-DC4B15D430ED}" presName="parentText" presStyleLbl="node1" presStyleIdx="0" presStyleCnt="3" custScaleX="62242" custLinFactNeighborY="-208">
        <dgm:presLayoutVars>
          <dgm:chMax val="1"/>
          <dgm:bulletEnabled val="1"/>
        </dgm:presLayoutVars>
      </dgm:prSet>
      <dgm:spPr/>
    </dgm:pt>
    <dgm:pt modelId="{D24CC6F4-51D1-49C2-A8CB-827C2E7F8C0E}" type="pres">
      <dgm:prSet presAssocID="{9EFF84F0-8C2B-4DA4-ABC5-DC4B15D430ED}" presName="descendantText" presStyleLbl="alignAccFollowNode1" presStyleIdx="0" presStyleCnt="3">
        <dgm:presLayoutVars>
          <dgm:bulletEnabled val="1"/>
        </dgm:presLayoutVars>
      </dgm:prSet>
      <dgm:spPr/>
    </dgm:pt>
    <dgm:pt modelId="{70A41062-B227-43F8-8CBA-3CB8E4A069D7}" type="pres">
      <dgm:prSet presAssocID="{D2287B50-C282-47C9-81F7-708E5E60C243}" presName="sp" presStyleCnt="0"/>
      <dgm:spPr/>
    </dgm:pt>
    <dgm:pt modelId="{26105542-79BC-4C4C-A73B-CB6491B6042A}" type="pres">
      <dgm:prSet presAssocID="{CE40461B-E642-4560-AB1A-62CDE3452EF2}" presName="linNode" presStyleCnt="0"/>
      <dgm:spPr/>
    </dgm:pt>
    <dgm:pt modelId="{08A12203-2D31-4365-A21A-92D1441F368C}" type="pres">
      <dgm:prSet presAssocID="{CE40461B-E642-4560-AB1A-62CDE3452EF2}" presName="parentText" presStyleLbl="node1" presStyleIdx="1" presStyleCnt="3" custScaleX="62242" custLinFactNeighborY="-208">
        <dgm:presLayoutVars>
          <dgm:chMax val="1"/>
          <dgm:bulletEnabled val="1"/>
        </dgm:presLayoutVars>
      </dgm:prSet>
      <dgm:spPr/>
    </dgm:pt>
    <dgm:pt modelId="{15E7AC02-C7C0-49EE-996D-8ADF12272511}" type="pres">
      <dgm:prSet presAssocID="{CE40461B-E642-4560-AB1A-62CDE3452EF2}" presName="descendantText" presStyleLbl="alignAccFollowNode1" presStyleIdx="1" presStyleCnt="3">
        <dgm:presLayoutVars>
          <dgm:bulletEnabled val="1"/>
        </dgm:presLayoutVars>
      </dgm:prSet>
      <dgm:spPr/>
    </dgm:pt>
    <dgm:pt modelId="{723CB1F8-B935-4049-BD49-7C9CE7CC7C21}" type="pres">
      <dgm:prSet presAssocID="{FDCA9778-27F9-47F5-8AC7-92C86A7A9C4E}" presName="sp" presStyleCnt="0"/>
      <dgm:spPr/>
    </dgm:pt>
    <dgm:pt modelId="{A61BED28-E9D3-41E6-8333-55C511011E14}" type="pres">
      <dgm:prSet presAssocID="{9A5D8820-E5C5-4CF8-BDC6-D60596EFE96C}" presName="linNode" presStyleCnt="0"/>
      <dgm:spPr/>
    </dgm:pt>
    <dgm:pt modelId="{F103780B-6B58-4928-9A5C-2DF9324646D2}" type="pres">
      <dgm:prSet presAssocID="{9A5D8820-E5C5-4CF8-BDC6-D60596EFE96C}" presName="parentText" presStyleLbl="node1" presStyleIdx="2" presStyleCnt="3" custScaleX="62242" custLinFactNeighborY="-208">
        <dgm:presLayoutVars>
          <dgm:chMax val="1"/>
          <dgm:bulletEnabled val="1"/>
        </dgm:presLayoutVars>
      </dgm:prSet>
      <dgm:spPr/>
    </dgm:pt>
    <dgm:pt modelId="{709FC7DF-A45C-456C-ADC2-6A84FAEFF336}" type="pres">
      <dgm:prSet presAssocID="{9A5D8820-E5C5-4CF8-BDC6-D60596EFE9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834D0F-A917-48DB-8FF7-6B79B537DAA4}" srcId="{FF981AAA-0CFC-4243-AA75-C26FAA3896C3}" destId="{9EFF84F0-8C2B-4DA4-ABC5-DC4B15D430ED}" srcOrd="0" destOrd="0" parTransId="{06255F1A-1993-4583-AF7D-DAD31DAE3EF5}" sibTransId="{D2287B50-C282-47C9-81F7-708E5E60C243}"/>
    <dgm:cxn modelId="{D0AFE61B-AF54-4DF8-B5F0-2BF6C51FB64E}" type="presOf" srcId="{CE40461B-E642-4560-AB1A-62CDE3452EF2}" destId="{08A12203-2D31-4365-A21A-92D1441F368C}" srcOrd="0" destOrd="0" presId="urn:microsoft.com/office/officeart/2005/8/layout/vList5"/>
    <dgm:cxn modelId="{C463DF21-6A42-434F-9ADC-9703142121D3}" type="presOf" srcId="{BD64937D-DF85-4B53-B6A2-0CCA1D10C356}" destId="{D24CC6F4-51D1-49C2-A8CB-827C2E7F8C0E}" srcOrd="0" destOrd="0" presId="urn:microsoft.com/office/officeart/2005/8/layout/vList5"/>
    <dgm:cxn modelId="{1A6F6832-B516-4B3C-BF9B-CF2E702893A7}" srcId="{FF981AAA-0CFC-4243-AA75-C26FAA3896C3}" destId="{CE40461B-E642-4560-AB1A-62CDE3452EF2}" srcOrd="1" destOrd="0" parTransId="{E41D47C7-759F-47A2-BF69-3235049F4DC4}" sibTransId="{FDCA9778-27F9-47F5-8AC7-92C86A7A9C4E}"/>
    <dgm:cxn modelId="{975D3C3F-5F02-46D1-8243-CF7989B834BD}" srcId="{FF981AAA-0CFC-4243-AA75-C26FAA3896C3}" destId="{9A5D8820-E5C5-4CF8-BDC6-D60596EFE96C}" srcOrd="2" destOrd="0" parTransId="{906D3DDA-F941-40CF-9F8A-D5DAFD2E5892}" sibTransId="{70938590-E062-4474-A1F8-4251C35639C1}"/>
    <dgm:cxn modelId="{F54B7B50-E463-4D2C-ACF3-8FABAB29D5FF}" srcId="{CE40461B-E642-4560-AB1A-62CDE3452EF2}" destId="{C4514F04-19CB-404B-972C-999316194844}" srcOrd="0" destOrd="0" parTransId="{050484BB-AA0A-4706-9C97-C3A5714570EB}" sibTransId="{F37602AC-309C-43F8-B5CA-15EF0676EBD0}"/>
    <dgm:cxn modelId="{4F5E1154-F38A-42F4-B800-AB3F9F328FD8}" type="presOf" srcId="{C4514F04-19CB-404B-972C-999316194844}" destId="{15E7AC02-C7C0-49EE-996D-8ADF12272511}" srcOrd="0" destOrd="0" presId="urn:microsoft.com/office/officeart/2005/8/layout/vList5"/>
    <dgm:cxn modelId="{5277037E-98A4-46AF-9591-DB280D4F4C91}" type="presOf" srcId="{FF981AAA-0CFC-4243-AA75-C26FAA3896C3}" destId="{5479C848-B957-47DA-9995-F670B8566235}" srcOrd="0" destOrd="0" presId="urn:microsoft.com/office/officeart/2005/8/layout/vList5"/>
    <dgm:cxn modelId="{250E0989-1735-4266-901B-E68AD17419F6}" srcId="{9EFF84F0-8C2B-4DA4-ABC5-DC4B15D430ED}" destId="{BD64937D-DF85-4B53-B6A2-0CCA1D10C356}" srcOrd="0" destOrd="0" parTransId="{9B2379B6-095C-4D1A-B539-5EB12FA4A0B2}" sibTransId="{B0DACECC-9634-4694-9CEF-8EBAED09C3BC}"/>
    <dgm:cxn modelId="{B47B689C-FB5B-4376-BAE0-096E67F5BF82}" srcId="{9A5D8820-E5C5-4CF8-BDC6-D60596EFE96C}" destId="{D6DC752A-B2B7-4F28-A5D0-F545EDC75DC9}" srcOrd="0" destOrd="0" parTransId="{0570AAC8-A720-4E60-8133-37419E325252}" sibTransId="{6ABDA5D8-BA9F-40C6-AA6D-F8AD0D776C93}"/>
    <dgm:cxn modelId="{28B211B1-A64A-4233-8F48-B10DA4728B73}" type="presOf" srcId="{9A5D8820-E5C5-4CF8-BDC6-D60596EFE96C}" destId="{F103780B-6B58-4928-9A5C-2DF9324646D2}" srcOrd="0" destOrd="0" presId="urn:microsoft.com/office/officeart/2005/8/layout/vList5"/>
    <dgm:cxn modelId="{1BC0E6F8-5094-497C-9AC0-F5B8C69367F2}" type="presOf" srcId="{9EFF84F0-8C2B-4DA4-ABC5-DC4B15D430ED}" destId="{9037AD8F-58C0-4C09-8EB4-2E2CA20D61E5}" srcOrd="0" destOrd="0" presId="urn:microsoft.com/office/officeart/2005/8/layout/vList5"/>
    <dgm:cxn modelId="{323190FC-D0C8-42D0-83B7-96226F97D8A8}" type="presOf" srcId="{D6DC752A-B2B7-4F28-A5D0-F545EDC75DC9}" destId="{709FC7DF-A45C-456C-ADC2-6A84FAEFF336}" srcOrd="0" destOrd="0" presId="urn:microsoft.com/office/officeart/2005/8/layout/vList5"/>
    <dgm:cxn modelId="{84BBA4CA-4E06-4632-9FD3-160C2479A522}" type="presParOf" srcId="{5479C848-B957-47DA-9995-F670B8566235}" destId="{7648886A-2DDB-42F6-8027-8BC6EAB874B9}" srcOrd="0" destOrd="0" presId="urn:microsoft.com/office/officeart/2005/8/layout/vList5"/>
    <dgm:cxn modelId="{FA763CC2-49DD-47A0-B905-4D374440105F}" type="presParOf" srcId="{7648886A-2DDB-42F6-8027-8BC6EAB874B9}" destId="{9037AD8F-58C0-4C09-8EB4-2E2CA20D61E5}" srcOrd="0" destOrd="0" presId="urn:microsoft.com/office/officeart/2005/8/layout/vList5"/>
    <dgm:cxn modelId="{8E7999E2-3CCA-4F97-A7A8-FCBF2AB70A0B}" type="presParOf" srcId="{7648886A-2DDB-42F6-8027-8BC6EAB874B9}" destId="{D24CC6F4-51D1-49C2-A8CB-827C2E7F8C0E}" srcOrd="1" destOrd="0" presId="urn:microsoft.com/office/officeart/2005/8/layout/vList5"/>
    <dgm:cxn modelId="{3895064D-A8BB-460C-A106-F707C0E519E8}" type="presParOf" srcId="{5479C848-B957-47DA-9995-F670B8566235}" destId="{70A41062-B227-43F8-8CBA-3CB8E4A069D7}" srcOrd="1" destOrd="0" presId="urn:microsoft.com/office/officeart/2005/8/layout/vList5"/>
    <dgm:cxn modelId="{117AD80C-B955-49BC-A334-51968CF37A55}" type="presParOf" srcId="{5479C848-B957-47DA-9995-F670B8566235}" destId="{26105542-79BC-4C4C-A73B-CB6491B6042A}" srcOrd="2" destOrd="0" presId="urn:microsoft.com/office/officeart/2005/8/layout/vList5"/>
    <dgm:cxn modelId="{9DF5724B-362E-4EEC-BF66-3812BAD25DC6}" type="presParOf" srcId="{26105542-79BC-4C4C-A73B-CB6491B6042A}" destId="{08A12203-2D31-4365-A21A-92D1441F368C}" srcOrd="0" destOrd="0" presId="urn:microsoft.com/office/officeart/2005/8/layout/vList5"/>
    <dgm:cxn modelId="{ADD3FBBA-2A59-4D01-8DDD-D977497EE1D9}" type="presParOf" srcId="{26105542-79BC-4C4C-A73B-CB6491B6042A}" destId="{15E7AC02-C7C0-49EE-996D-8ADF12272511}" srcOrd="1" destOrd="0" presId="urn:microsoft.com/office/officeart/2005/8/layout/vList5"/>
    <dgm:cxn modelId="{7F35EEBA-B7AA-4120-94C4-DC6560A71DE6}" type="presParOf" srcId="{5479C848-B957-47DA-9995-F670B8566235}" destId="{723CB1F8-B935-4049-BD49-7C9CE7CC7C21}" srcOrd="3" destOrd="0" presId="urn:microsoft.com/office/officeart/2005/8/layout/vList5"/>
    <dgm:cxn modelId="{3F9773F5-A1FA-41DE-83AE-7C420D2D4889}" type="presParOf" srcId="{5479C848-B957-47DA-9995-F670B8566235}" destId="{A61BED28-E9D3-41E6-8333-55C511011E14}" srcOrd="4" destOrd="0" presId="urn:microsoft.com/office/officeart/2005/8/layout/vList5"/>
    <dgm:cxn modelId="{4F2CC5F1-8F32-4640-A422-53B27AA03F7C}" type="presParOf" srcId="{A61BED28-E9D3-41E6-8333-55C511011E14}" destId="{F103780B-6B58-4928-9A5C-2DF9324646D2}" srcOrd="0" destOrd="0" presId="urn:microsoft.com/office/officeart/2005/8/layout/vList5"/>
    <dgm:cxn modelId="{AB2F178F-A742-4413-95D1-AE57D9986488}" type="presParOf" srcId="{A61BED28-E9D3-41E6-8333-55C511011E14}" destId="{709FC7DF-A45C-456C-ADC2-6A84FAEFF3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5C37-ECD6-4A3C-A8D9-5AE6E67E537B}">
      <dsp:nvSpPr>
        <dsp:cNvPr id="0" name=""/>
        <dsp:cNvSpPr/>
      </dsp:nvSpPr>
      <dsp:spPr>
        <a:xfrm>
          <a:off x="0" y="0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Introdução</a:t>
          </a:r>
        </a:p>
      </dsp:txBody>
      <dsp:txXfrm>
        <a:off x="19729" y="19729"/>
        <a:ext cx="5080722" cy="634132"/>
      </dsp:txXfrm>
    </dsp:sp>
    <dsp:sp modelId="{7BDD18C6-FFC3-4369-8717-E5A201B6835D}">
      <dsp:nvSpPr>
        <dsp:cNvPr id="0" name=""/>
        <dsp:cNvSpPr/>
      </dsp:nvSpPr>
      <dsp:spPr>
        <a:xfrm>
          <a:off x="439568" y="767144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Principais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Plataformas</a:t>
          </a:r>
          <a:r>
            <a:rPr lang="pt-BR" sz="3000" b="0" i="0" kern="1200" dirty="0"/>
            <a:t> </a:t>
          </a: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pt-BR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9297" y="786873"/>
        <a:ext cx="4969529" cy="634132"/>
      </dsp:txXfrm>
    </dsp:sp>
    <dsp:sp modelId="{08A2A24D-6D3F-438D-9EFD-3AF5466F8FF4}">
      <dsp:nvSpPr>
        <dsp:cNvPr id="0" name=""/>
        <dsp:cNvSpPr/>
      </dsp:nvSpPr>
      <dsp:spPr>
        <a:xfrm>
          <a:off x="879136" y="1534289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Power BI</a:t>
          </a:r>
          <a:endParaRPr lang="pt-BR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8865" y="1554018"/>
        <a:ext cx="4969529" cy="634132"/>
      </dsp:txXfrm>
    </dsp:sp>
    <dsp:sp modelId="{10494BFF-9526-4D48-A5C9-1C44F1163539}">
      <dsp:nvSpPr>
        <dsp:cNvPr id="0" name=""/>
        <dsp:cNvSpPr/>
      </dsp:nvSpPr>
      <dsp:spPr>
        <a:xfrm>
          <a:off x="1318704" y="2301434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Aplicação</a:t>
          </a:r>
        </a:p>
      </dsp:txBody>
      <dsp:txXfrm>
        <a:off x="1338433" y="2321163"/>
        <a:ext cx="4969529" cy="634132"/>
      </dsp:txXfrm>
    </dsp:sp>
    <dsp:sp modelId="{259271D4-3F08-4383-AE83-2E36F1867E0A}">
      <dsp:nvSpPr>
        <dsp:cNvPr id="0" name=""/>
        <dsp:cNvSpPr/>
      </dsp:nvSpPr>
      <dsp:spPr>
        <a:xfrm>
          <a:off x="1758272" y="3068579"/>
          <a:ext cx="5886389" cy="673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Conclusão</a:t>
          </a:r>
          <a:endParaRPr lang="en-GB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8001" y="3088308"/>
        <a:ext cx="4969529" cy="634132"/>
      </dsp:txXfrm>
    </dsp:sp>
    <dsp:sp modelId="{D8992B61-794D-4B80-A72D-F8230E8C085E}">
      <dsp:nvSpPr>
        <dsp:cNvPr id="0" name=""/>
        <dsp:cNvSpPr/>
      </dsp:nvSpPr>
      <dsp:spPr>
        <a:xfrm>
          <a:off x="5448555" y="492095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47067" y="492095"/>
        <a:ext cx="240809" cy="329469"/>
      </dsp:txXfrm>
    </dsp:sp>
    <dsp:sp modelId="{F7583E5A-826A-467B-8672-47F93CBFE0D5}">
      <dsp:nvSpPr>
        <dsp:cNvPr id="0" name=""/>
        <dsp:cNvSpPr/>
      </dsp:nvSpPr>
      <dsp:spPr>
        <a:xfrm>
          <a:off x="5888123" y="1259240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86635" y="1259240"/>
        <a:ext cx="240809" cy="329469"/>
      </dsp:txXfrm>
    </dsp:sp>
    <dsp:sp modelId="{AC59042B-21D7-432C-B19D-A99959C63714}">
      <dsp:nvSpPr>
        <dsp:cNvPr id="0" name=""/>
        <dsp:cNvSpPr/>
      </dsp:nvSpPr>
      <dsp:spPr>
        <a:xfrm>
          <a:off x="6327691" y="2015158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26203" y="2015158"/>
        <a:ext cx="240809" cy="329469"/>
      </dsp:txXfrm>
    </dsp:sp>
    <dsp:sp modelId="{D12D97DA-88A0-4DB0-A793-5AF4C089AD2A}">
      <dsp:nvSpPr>
        <dsp:cNvPr id="0" name=""/>
        <dsp:cNvSpPr/>
      </dsp:nvSpPr>
      <dsp:spPr>
        <a:xfrm>
          <a:off x="6767260" y="2789787"/>
          <a:ext cx="437833" cy="437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65772" y="2789787"/>
        <a:ext cx="240809" cy="329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integra-se ao Microsoft Office e Azure, oferece visualizações interativas, análises de dados em tempo real, automação e integração com diversas fontes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intuitiva, boa integração com o ecossistema Microsoft, atualizações frequentes e uma comunidade forte.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pode ser lento ao lidar com grandes volumes de dados e as funcionalidades avançadas requerem a versão paga (Power BI Pro ou Premium).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forte em visualização de dados, permite a conexão com diferentes fontes de dados, possui integração com ferramentas avançadas de análise, como R e Python.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arrasta e solta, boa usabilidade e poderosas opções de visualização, suporte a uma ampla variedade de fontes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custo elevado e pode exigir um certo conhecimento técnico para utilização avançada.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usa tecnologia de indexação associativa para a busca de dados, fornece dashboards interativos, análises preditivas e funções de self-service.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muito eficaz para análise de dados complexos e grande capacidade de visualização de associações em dados, customizável.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 interface pode ser um pouco confusa para iniciantes, e o custo pode ser alto dependendo das necessidades.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voltado para empresas grandes, oferece recursos de geração de relatórios, análise ad hoc e mineração de dados.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ideal para grandes empresas e bancos de dados robustos, bom suporte para integração com outros produtos SAP.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menos amigável para usuários comuns e custo elevado.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baseado em SQL e usa Modelos </a:t>
          </a:r>
          <a:r>
            <a:rPr lang="pt-BR" sz="1600" kern="1200" dirty="0" err="1"/>
            <a:t>LookML</a:t>
          </a:r>
          <a:r>
            <a:rPr lang="pt-BR" sz="1600" kern="1200" dirty="0"/>
            <a:t>, foca em análise colaborativa e fácil integração com Google </a:t>
          </a:r>
          <a:r>
            <a:rPr lang="pt-BR" sz="1600" kern="1200" dirty="0" err="1"/>
            <a:t>BigQuery</a:t>
          </a:r>
          <a:r>
            <a:rPr lang="pt-BR" sz="1600" kern="1200" dirty="0"/>
            <a:t> e outras fontes de dados do Google.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integra-se bem com produtos Google e Big Data, ideal para análises em tempo real e permite a criação de relatórios personalizados.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alto custo, especialmente para pequenas empresas, e dependência de SQL pode ser uma barreira para usuários não técnicos.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plataforma em nuvem que oferece visualização de dados, relatórios, integração de dados e recursos de colaboração.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altamente colaborativa e fácil de usar, atualizações em tempo real e integração com diversas fontes de dados em nuvem.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pode ser custosa para pequenas empresas e não oferece tanta flexibilidade para personalizações complexas.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CC6F4-51D1-49C2-A8CB-827C2E7F8C0E}">
      <dsp:nvSpPr>
        <dsp:cNvPr id="0" name=""/>
        <dsp:cNvSpPr/>
      </dsp:nvSpPr>
      <dsp:spPr>
        <a:xfrm rot="5400000">
          <a:off x="4977121" y="-2181527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oferece visualização e relatórios de dados, com funcionalidades avançadas de análise e integração com IA.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202281"/>
        <a:ext cx="5750242" cy="1038824"/>
      </dsp:txXfrm>
    </dsp:sp>
    <dsp:sp modelId="{9037AD8F-58C0-4C09-8EB4-2E2CA20D61E5}">
      <dsp:nvSpPr>
        <dsp:cNvPr id="0" name=""/>
        <dsp:cNvSpPr/>
      </dsp:nvSpPr>
      <dsp:spPr>
        <a:xfrm>
          <a:off x="616611" y="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Características</a:t>
          </a:r>
        </a:p>
      </dsp:txBody>
      <dsp:txXfrm>
        <a:off x="686858" y="70247"/>
        <a:ext cx="1892406" cy="1298531"/>
      </dsp:txXfrm>
    </dsp:sp>
    <dsp:sp modelId="{15E7AC02-C7C0-49EE-996D-8ADF12272511}">
      <dsp:nvSpPr>
        <dsp:cNvPr id="0" name=""/>
        <dsp:cNvSpPr/>
      </dsp:nvSpPr>
      <dsp:spPr>
        <a:xfrm rot="5400000">
          <a:off x="4977121" y="-670550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ótimo para organizações que precisam de análise orientada por IA e integração com outras ferramentas IBM.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1713258"/>
        <a:ext cx="5750242" cy="1038824"/>
      </dsp:txXfrm>
    </dsp:sp>
    <dsp:sp modelId="{08A12203-2D31-4365-A21A-92D1441F368C}">
      <dsp:nvSpPr>
        <dsp:cNvPr id="0" name=""/>
        <dsp:cNvSpPr/>
      </dsp:nvSpPr>
      <dsp:spPr>
        <a:xfrm>
          <a:off x="616611" y="1510164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Vantagens</a:t>
          </a:r>
        </a:p>
      </dsp:txBody>
      <dsp:txXfrm>
        <a:off x="686858" y="1580411"/>
        <a:ext cx="1892406" cy="1298531"/>
      </dsp:txXfrm>
    </dsp:sp>
    <dsp:sp modelId="{709FC7DF-A45C-456C-ADC2-6A84FAEFF336}">
      <dsp:nvSpPr>
        <dsp:cNvPr id="0" name=""/>
        <dsp:cNvSpPr/>
      </dsp:nvSpPr>
      <dsp:spPr>
        <a:xfrm rot="5400000">
          <a:off x="4977121" y="840426"/>
          <a:ext cx="1151220" cy="5806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interface um pouco complexa e alto custo inicial.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2649511" y="3224234"/>
        <a:ext cx="5750242" cy="1038824"/>
      </dsp:txXfrm>
    </dsp:sp>
    <dsp:sp modelId="{F103780B-6B58-4928-9A5C-2DF9324646D2}">
      <dsp:nvSpPr>
        <dsp:cNvPr id="0" name=""/>
        <dsp:cNvSpPr/>
      </dsp:nvSpPr>
      <dsp:spPr>
        <a:xfrm>
          <a:off x="616611" y="3021140"/>
          <a:ext cx="2032900" cy="14390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rPr>
            <a:t>Desvantagens</a:t>
          </a:r>
        </a:p>
      </dsp:txBody>
      <dsp:txXfrm>
        <a:off x="686858" y="3091387"/>
        <a:ext cx="1892406" cy="1298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F2A0E-6F2B-49A7-9BCA-C69663A4AC71}" type="datetimeFigureOut">
              <a:rPr lang="pt-BR" smtClean="0"/>
              <a:t>22/09/2025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6EC3F-BAE5-4F4A-BE22-8CE753F4B9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74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Usar imagem</a:t>
            </a:r>
            <a:r>
              <a:rPr lang="pt-BR" baseline="0" dirty="0"/>
              <a:t> relacionado ao tema do trabalho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BFAF-8007-9D47-9E20-A7AA663C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FB815F0-ADD5-42BC-8297-471C3D4B6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920368-1ABA-6D81-7C06-C82135B95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D0E363-FC35-6869-BEAD-71D4B41F1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1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37D4F-42E4-D564-1A07-7C85FC8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3F37C86-9100-B767-9FB9-9C6EE0F12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B7E54B-058B-1DD4-8078-BC86B9426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555C59-0D7E-8422-2C57-2B8B1F973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8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05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88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59B27-7520-EA31-BDD1-5D3A6076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975AB6-DC22-EBD2-9E3A-CB35913AB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AC591F-5246-9515-FA29-AA174B825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DE8371-5DF1-8AEF-3DFA-AB27BD420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688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6C6A-25F9-8742-2E83-17E374EDD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50AC50-244C-D056-0D01-548F6B241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7BA551-3C4F-9ECE-3AD3-60E77B3C8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127CB9-BDC9-20FE-4073-45C0B5B06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8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676E-66B7-DAD0-0157-534223B1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746897-A5FC-5653-6205-2D0227DEC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983DBD-47B1-DE90-0779-41CF6A226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A09043-5146-E20B-1988-E2E68AAE9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261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43D5-8D9B-91AA-5ECA-56A44DC7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F6B5923-DF44-3353-4DC2-7ED05FEE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6D025E-AA4E-7700-2DC4-8D8F15BB9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E25435-AABD-9578-6847-0524E2220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685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14DA-AA01-A1BE-A9FE-36B9A835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AEC58F-469C-D798-BFBC-1EB3D924D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91F9E1-0E52-8772-6AF4-617FF69B5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5FD1B3-468B-A51B-E16C-0B4AC5E8C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13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4546-0B5B-ADDC-3AB1-599371D3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AE14D4-DB18-A480-3869-745519641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C5B720-1B26-714C-DC59-0638600B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A7700D-DCF2-8C54-42A7-B2C541F2E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4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05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86EE6-7E19-7FE9-1A07-77D29C508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CD658B-A56C-43AE-A68F-273CDFE41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5E3BEB9-7BB6-3EDB-3311-3CAA5F690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785DD8-8104-A962-A8D6-A844B4007D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85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B36BC-8D83-B325-963A-73F526BCB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799768-ED29-408C-503A-0986576CE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E2B49A1-4DE9-8EE8-7956-518C5BDBB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26FAE5-9523-66C2-C2F3-6A3DD4AC9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224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F6A-414D-C0A0-AE40-6A3EA758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A4B116-8C96-369C-471F-FD1796CA0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489CA20-0CF1-CBFB-489E-53C751B89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2B7A13-53DD-4F0D-F297-C316780A7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30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E89A-6300-F8FA-AEA4-7B1D2D7FF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CB734B4-AC08-CA1E-3F6F-3E38E8B2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41E288-405E-A330-2954-B6845EF7A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CE0B7E-22E6-6AEE-5873-EA65A1E43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34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3F0A-5FBD-AD57-7412-8F062ACBE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D1D1D6B-6253-5526-9825-53BDDB880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ECAAA2-CAB4-DBC1-67CC-A3B496CC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3E868E-8F95-2CB3-FB19-714F6CD72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44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A31E-7206-783C-7B4F-B836D20F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C217C9-C586-C6C8-27D6-159CD8CA5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C672EF-25AB-C152-8B3E-7AD6CCDAF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296895-CF7E-0AA4-9061-8239F4607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41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77F7-5080-82A1-93F0-1E84F622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65A7C-939C-AEB5-25B7-8C58B5CEB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9C9F9D-0820-26CC-B1CA-8C1C93424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6DAF07-E721-6087-3F37-50818CFF1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93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2600-D96D-D99C-0FC0-7039FD4E7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D7C951-D629-DEE7-7FB5-3A46633B7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96F588-E1E8-3827-75B6-FAFB20F06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58F8C9-F5F6-F6D2-8AC7-12F8F3716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284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88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C8D90-6C7B-2F31-ED5B-59CE192D2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54AC96D-1868-A37D-0163-70D67956B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A269C4-6762-5A33-2967-8DA9B56D9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5DA203-8BEB-7EEC-C7EA-C47941C4D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85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E7B1-12C9-2D6D-9FA6-B1A89799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CA35B9-08BD-E944-4488-2DE0627E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2C5875-9793-CE54-54D8-75CFA030D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C2A97F-1F5A-067D-5DDE-B3FDF9BDC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55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A5E4F-6801-D6E3-0E76-B22B2B6B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3AF250-1C8E-1FCA-D7D2-C84FAF9E6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99C866-E01A-066A-63B5-FBF825AD6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82840C-3678-BA6A-6584-C9C56B6C8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65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5DFA-FCF4-37CF-73DB-01CAF7085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F82E1A-045F-D655-11FF-4A37F3E51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01FAC6-0121-794C-2712-52D2FAD2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EB21F3-D3B5-568F-3218-0B8F98D92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167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4DD6-C205-0B2E-E583-9CC66E6C5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F64C02-F7B1-661B-04A8-B075696A6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97982B-BF35-954F-11BD-D437B93FA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F9098C-7E8B-A231-D356-0E20FF6E4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127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EA1B-E2AF-9158-C3D6-B645F2BA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DF15EE2-BAA5-453D-E688-B2C1A2B18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CD1D3-F747-16ED-B2F1-F8521BDD6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33ACB2-A2C3-3C77-D257-6B66A599A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316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4791D-B6B0-A554-EEE8-09735A5F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EE2AE7-AE03-E4B3-1274-F6F9EDE4C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78DC520-8F7F-B9E1-6A2D-2912B9328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DD2B9-3F84-97C0-6697-EC8157EDD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75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C344-D0C8-E942-2A8A-D4928A40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44E110-4966-D767-1828-791E7E7F9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D4EADF-88F8-6F9B-8880-3532ABCD6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7CD553-4CD8-29C7-438B-249A776D7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454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4495C-66E3-7A0F-B5D7-4391F1EA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3E8EB9-34E0-4DCE-FC3A-9545E9280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76E890-9597-AF1B-B2CD-E43BADEC4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0EA6E-A912-03E5-D94D-8E095DB77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09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24A7A-569E-F9C8-0D92-D7370B76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B89A44D-EEB8-0EF6-55A8-2EF474D29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896C5D-EE1B-789C-75C3-BCA616A12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870793-C5FC-C393-F7A4-C40F943D2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183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2DA8-CD95-3C38-EDFE-7B49C9F7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AA8236-583A-D5C3-E347-6C22929DB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B8231B-0026-7B95-E3F8-DA89D8F21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8B4791-1A1E-786B-9FDE-B6C131CBB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47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1A46-74A9-4D98-867D-960BBADB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F82B337-CDA2-F8D9-2D16-E99BEAA78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83E652-D22B-9C49-1AAA-35EEEA95A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828902-50FD-7FA4-2AFB-D056E319A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85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A686-6EBB-C417-7389-D5A73BA9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19DF77-E39D-1E98-2EE3-6600DE113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B7D116-FFA7-7C1A-5918-F76663DA7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3F1D99-089C-4BA6-90C5-450CF2A8E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399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253F-2316-121C-A1E8-6BA40E3E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1268DF-A1A5-E054-23C5-A90DB7B95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F2441B-8FA3-A66E-60BA-CD115098D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A20664-E46D-F422-2337-349EA4F2D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105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1F19-84F9-3302-DF76-A9B5D2F2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DAD838-F5B8-C2C7-D5A3-8CA3FC9F8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B932245-7326-EB9D-EA0E-28A6A759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2D6B2F-D3C3-B2FC-3FB9-6D15DC7C13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306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610C2-2886-D12E-530D-34E0B41D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D3FA927-A024-73DE-2DC2-8FEF0053E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78A88F-02A6-04EB-A3DF-71BD89AD1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5CDB14-E04E-C888-E2C0-A44BFDBC2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812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9781-5E2B-950A-9F18-5D05E0307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6E370B-E468-D5E0-74A7-9A6E2C55F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66A42-AC1A-6167-BD04-FA0D85F52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DB812E-148A-E7FA-69E3-9F3BBA122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271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8398-0368-433F-AB5B-BD7CAAED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75F5C8-646D-233F-DC45-A30FD53AD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F6EAAD7-2C55-658A-4E87-1A374EB9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6DB2A8-DAA8-AC4C-7757-5899570EC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854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4E1D-EC8D-94C9-07D3-1F0DF058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6F9F85A-BFF1-5C09-CE62-770D79BCB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71E5DD-0D6E-E49B-6B7F-9AB33A8F3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D6F044-D711-4B37-C4E1-8CD5A77C0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24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7CA5-9FBA-32FA-F088-2378119B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9D403F-68CC-A549-A95D-90D70CD32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8435DE-3816-D396-C73E-F57231D51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E98CFB-1616-C42E-0942-AE928F0CE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062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884C7-29BF-E18C-8FDD-8B31D4EC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69FF49A-DF5D-26B9-BF17-4D4AF0B7D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1A9DB27-1001-323A-C332-F1D5E69E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93454E-A4E8-549A-FA6D-51CAE9C32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29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14CCC-9156-58EF-E61F-E2DD3494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20AD3F-38E8-CA07-402F-543AB532A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62AFA-AD58-A487-F4A4-232C2575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50C926-AB02-E626-D98D-22C59B0B2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214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09F5-D08B-3724-C32F-379EE17D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59129F-F261-3FC1-5859-B48EAB682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F3A3CB-500C-F936-1CE1-50F2C6085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080C6B-109C-B691-3235-32BB78FBB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55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8A11-372D-A56E-AAA9-BEA8B7EA3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3FE6AC0-0428-DF9F-92E5-6B7BE1D09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9A3CFE-F80A-D53E-C0A3-ACB9ED10B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CBE2C6-E63C-5232-79EA-95D23CC1C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13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3151-D489-6921-94B6-322590B9F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419FB1-0815-0AA0-63B2-93B76DD7D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00406C-9F84-19E8-9C3C-8B96420B3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AB530E-8B7B-CCA0-154A-B98E75649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597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422E1-922E-EF35-EF79-DB6537D0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2B1ABD-FFA2-87C4-4A63-724BA5DA1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8DF3B4-0176-6797-E511-AA1413CBA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51401E-7365-B1EB-DE5E-A4BFF1A61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3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E025-C015-09EA-F128-2DB494068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A52E79A-C408-BA27-F0BA-017638196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92CB2F-C6F4-2255-0898-632D5C0A6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23DB0B-1E4B-78FA-DE21-EB2AD77B1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0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B787-D6BA-4F08-3DF1-61BEC2E3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C25932-44B2-4F63-2222-7F9587405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6FA856A-FA13-B544-3D1E-0D77821A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E806E-A56A-02F0-E4EA-B4AEA7636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0A9A-CF5C-47C3-AC8B-6B86F0D6864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20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788334-1DD0-4BC6-A79B-2596FD19B493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B341D4F-3F02-479C-BC6A-845FFB8A432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080A07-E8CE-4984-80D3-A80F17862314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6F93BD-9976-4156-B9D3-1ED484E9C800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815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02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BCF966-AE5E-4A56-9F7F-84C652F91084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38FEB5-C035-4DB1-B6E0-3CA1B84188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A34A2D-CD5A-4330-916C-2CE7524A29F6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E11E21-3592-49A6-99F2-60EED71CFEB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E05659-7FF1-4B70-8449-C7AA98D1411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A5F2-BED6-4396-B56D-B7C46891E99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776FED-5E59-4B17-B8A4-5FC8256BA86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EBC881-370D-4471-91F0-4F8B319D52C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1D5928C-75B3-470F-8FA3-F2DBD4F47FB5}" type="slidenum"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.png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.pn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.png"/><Relationship Id="rId4" Type="http://schemas.openxmlformats.org/officeDocument/2006/relationships/diagramData" Target="../diagrams/data4.xml"/><Relationship Id="rId9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.png"/><Relationship Id="rId4" Type="http://schemas.openxmlformats.org/officeDocument/2006/relationships/diagramData" Target="../diagrams/data5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.png"/><Relationship Id="rId4" Type="http://schemas.openxmlformats.org/officeDocument/2006/relationships/diagramData" Target="../diagrams/data6.xml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1.png"/><Relationship Id="rId4" Type="http://schemas.openxmlformats.org/officeDocument/2006/relationships/diagramData" Target="../diagrams/data7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.png"/><Relationship Id="rId4" Type="http://schemas.openxmlformats.org/officeDocument/2006/relationships/diagramData" Target="../diagrams/data8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solidsnakemgs02/oficina_bI_na_pratica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pt/power-bi/transform-model/dataflows/dataflows-introduction-self-servic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WordPictureWatermark528988611"/>
          <p:cNvPicPr/>
          <p:nvPr/>
        </p:nvPicPr>
        <p:blipFill>
          <a:blip r:embed="rId2"/>
          <a:srcRect l="4792" t="4023" r="69033" b="90923"/>
          <a:stretch/>
        </p:blipFill>
        <p:spPr>
          <a:xfrm>
            <a:off x="7428834" y="36360"/>
            <a:ext cx="2639880" cy="719640"/>
          </a:xfrm>
          <a:prstGeom prst="rect">
            <a:avLst/>
          </a:prstGeom>
          <a:ln w="0">
            <a:noFill/>
          </a:ln>
        </p:spPr>
      </p:pic>
      <p:sp>
        <p:nvSpPr>
          <p:cNvPr id="44" name="CaixaDeTexto 43"/>
          <p:cNvSpPr txBox="1"/>
          <p:nvPr/>
        </p:nvSpPr>
        <p:spPr>
          <a:xfrm>
            <a:off x="3053064" y="5325984"/>
            <a:ext cx="4140000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pt-BR" sz="1600" b="1" spc="-1" noProof="0" dirty="0">
                <a:solidFill>
                  <a:srgbClr val="000000"/>
                </a:solidFill>
                <a:latin typeface="Ubuntu"/>
              </a:rPr>
              <a:t>Agosto de 2025</a:t>
            </a:r>
            <a:endParaRPr lang="pt-BR" sz="1600" b="1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A1FFA9-4C81-7792-B973-BE25448BB6C9}"/>
              </a:ext>
            </a:extLst>
          </p:cNvPr>
          <p:cNvSpPr txBox="1"/>
          <p:nvPr/>
        </p:nvSpPr>
        <p:spPr>
          <a:xfrm>
            <a:off x="712608" y="4591755"/>
            <a:ext cx="4492752" cy="36472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1600" spc="-1" noProof="0" dirty="0">
                <a:solidFill>
                  <a:srgbClr val="000000"/>
                </a:solidFill>
                <a:latin typeface="Ubuntu"/>
              </a:rPr>
              <a:t>Professor: Alexandre S. D. Santos</a:t>
            </a:r>
          </a:p>
          <a:p>
            <a:endParaRPr lang="pt-BR" sz="160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B76ED6-AC3C-018E-51FA-C08AD03D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1535" cy="4610743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795360" y="1361338"/>
            <a:ext cx="8820000" cy="27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4000" b="1" strike="noStrike" spc="-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  <a:ea typeface="Noto Sans CJK SC"/>
              </a:rPr>
              <a:t>SEMANA ACADÊMICA</a:t>
            </a:r>
          </a:p>
          <a:p>
            <a:pPr algn="r">
              <a:lnSpc>
                <a:spcPct val="100000"/>
              </a:lnSpc>
            </a:pPr>
            <a:r>
              <a:rPr lang="pt-BR" sz="4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  <a:ea typeface="Noto Sans CJK SC"/>
              </a:rPr>
              <a:t>DOS CURSOS DE TI</a:t>
            </a:r>
            <a:endParaRPr lang="pt-BR" sz="4000" b="1" strike="noStrike" spc="-1" noProof="0" dirty="0">
              <a:solidFill>
                <a:schemeClr val="tx2">
                  <a:lumMod val="60000"/>
                  <a:lumOff val="40000"/>
                </a:schemeClr>
              </a:solidFill>
              <a:latin typeface="Ubuntu"/>
              <a:ea typeface="Noto Sans CJK SC"/>
            </a:endParaRPr>
          </a:p>
          <a:p>
            <a:pPr>
              <a:lnSpc>
                <a:spcPct val="100000"/>
              </a:lnSpc>
            </a:pPr>
            <a:endParaRPr lang="pt-BR" sz="4000" b="1" spc="-1" noProof="0" dirty="0">
              <a:solidFill>
                <a:srgbClr val="6955A0"/>
              </a:solidFill>
              <a:latin typeface="Ubuntu"/>
            </a:endParaRPr>
          </a:p>
          <a:p>
            <a:pPr algn="ctr"/>
            <a:r>
              <a:rPr lang="pt-BR" sz="2400" dirty="0">
                <a:solidFill>
                  <a:schemeClr val="tx2"/>
                </a:solidFill>
              </a:rPr>
              <a:t>BI na Prática</a:t>
            </a:r>
            <a:endParaRPr lang="pt-BR" sz="1400" b="1" spc="-1" dirty="0">
              <a:solidFill>
                <a:schemeClr val="tx2"/>
              </a:solidFill>
              <a:latin typeface="Ubuntu"/>
            </a:endParaRPr>
          </a:p>
          <a:p>
            <a:pPr algn="ctr">
              <a:lnSpc>
                <a:spcPct val="100000"/>
              </a:lnSpc>
            </a:pPr>
            <a:endParaRPr lang="pt-BR" sz="1400" b="1" spc="-1" dirty="0">
              <a:solidFill>
                <a:srgbClr val="000000"/>
              </a:solidFill>
              <a:latin typeface="Ubuntu"/>
            </a:endParaRPr>
          </a:p>
          <a:p>
            <a:pPr algn="ctr">
              <a:lnSpc>
                <a:spcPct val="100000"/>
              </a:lnSpc>
            </a:pPr>
            <a:r>
              <a:rPr lang="pt-BR" sz="1400" b="1" strike="noStrike" spc="-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Ubuntu"/>
              </a:rPr>
              <a:t>Transformando Dados em Decisões</a:t>
            </a:r>
            <a:endParaRPr lang="pt-BR" sz="1400" b="0" strike="noStrike" spc="-1" noProof="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6984-4381-717C-BC98-FF40C0B0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35771-992B-6EAE-AE2A-C8932994EA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28A9A708-634C-A6E5-7647-1E56B0E86F9F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 ajuda em: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Identificar tendências de mercado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Oferecer benchmarks de desempenho e concorrência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Apresentar dados atuais sobre o contexto dos negócios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Melhorar a tomada de decisão baseada em informações concretas</a:t>
            </a:r>
          </a:p>
          <a:p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A25675E-DEEE-AB72-9D7C-BD5A1977ADE3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57B898-198D-22E4-FBC5-DC8334567038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20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8E5E-C36E-3594-FE81-F78EB6A1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8A242-AFD0-06A6-86E2-4DF12E1921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A479C3-F664-BCCE-078A-BAAFCB1F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15" y="719142"/>
            <a:ext cx="8156994" cy="41210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C3D3CF-09D9-10EC-4A62-E665B3C22782}"/>
              </a:ext>
            </a:extLst>
          </p:cNvPr>
          <p:cNvSpPr txBox="1"/>
          <p:nvPr/>
        </p:nvSpPr>
        <p:spPr>
          <a:xfrm>
            <a:off x="2396831" y="4867403"/>
            <a:ext cx="5286962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Dado X Informação X Conhecimento X Decisão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7896EE-43E2-480F-CD90-D12B4C207B72}"/>
              </a:ext>
            </a:extLst>
          </p:cNvPr>
          <p:cNvSpPr txBox="1"/>
          <p:nvPr/>
        </p:nvSpPr>
        <p:spPr>
          <a:xfrm>
            <a:off x="-17602" y="5456690"/>
            <a:ext cx="3629005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Decisões com BI – 1ª edição, PRIMAK (2020)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ECC2EA8-D3EB-6589-DFA7-771F9591CDE7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3A09A2-C0C6-CB8D-3CA0-C983A0D7A78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2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0E5E-893D-DF9E-1F6B-89664323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AB44C-6106-848E-1E91-F30229C900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5B2792-DA4F-4696-6FCA-637B7BE7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9" y="735840"/>
            <a:ext cx="8919687" cy="43856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03A441-0F52-3371-B819-0ACC896B97AF}"/>
              </a:ext>
            </a:extLst>
          </p:cNvPr>
          <p:cNvSpPr txBox="1"/>
          <p:nvPr/>
        </p:nvSpPr>
        <p:spPr>
          <a:xfrm>
            <a:off x="-17602" y="5456690"/>
            <a:ext cx="3629005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Decisões com BI – 1ª edição, PRIMAK (2020)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3ECEA2AD-2084-7FBE-8069-3E130B36F51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00C391-4A5B-C792-1A3A-131CF686FEE2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55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EC82D-4D95-941C-AEC8-8F851C68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03E50-59F3-9070-682C-C8BFFB42A8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7A76D8-F7DC-613D-BAC0-8A533634A551}"/>
              </a:ext>
            </a:extLst>
          </p:cNvPr>
          <p:cNvSpPr txBox="1"/>
          <p:nvPr/>
        </p:nvSpPr>
        <p:spPr>
          <a:xfrm>
            <a:off x="-17602" y="5456690"/>
            <a:ext cx="4843578" cy="21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94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Fonte da imagem: https://unisalgp.wordpress.com/2015/06/14/caracteristicas-business-intelligence/</a:t>
            </a:r>
            <a:endParaRPr lang="pt-BR" sz="79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 descr="sistema_bi-1">
            <a:extLst>
              <a:ext uri="{FF2B5EF4-FFF2-40B4-BE49-F238E27FC236}">
                <a16:creationId xmlns:a16="http://schemas.microsoft.com/office/drawing/2014/main" id="{7829580E-896B-56D1-3CE6-358A1746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8" y="685091"/>
            <a:ext cx="4294169" cy="42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47D9B186-BC64-653F-6F4C-8AFA59234156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81A576-FC6E-F63E-ACEE-45EAA379F5A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710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 que é o Power BI? - Guia do Power BI para iniciantes | DataCamp">
            <a:extLst>
              <a:ext uri="{FF2B5EF4-FFF2-40B4-BE49-F238E27FC236}">
                <a16:creationId xmlns:a16="http://schemas.microsoft.com/office/drawing/2014/main" id="{BCA1C4C2-9E49-227A-4095-DF93D043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7" y="1024962"/>
            <a:ext cx="2135832" cy="21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ableau Celebrates 10th Anniversary of Global Customer Conference with  14,000 Data Enthusiasts">
            <a:extLst>
              <a:ext uri="{FF2B5EF4-FFF2-40B4-BE49-F238E27FC236}">
                <a16:creationId xmlns:a16="http://schemas.microsoft.com/office/drawing/2014/main" id="{8AC9373E-2AE7-AA3B-4898-1329D733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27" y="1537272"/>
            <a:ext cx="2182757" cy="11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roducing Qlik Sense - A Self-service BI Tool">
            <a:extLst>
              <a:ext uri="{FF2B5EF4-FFF2-40B4-BE49-F238E27FC236}">
                <a16:creationId xmlns:a16="http://schemas.microsoft.com/office/drawing/2014/main" id="{E04B51B6-10E3-64AC-7B3C-6D8BD872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49" y="1441789"/>
            <a:ext cx="1872865" cy="127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lternativas ao SAP BusinessObjects | B2B Stack">
            <a:extLst>
              <a:ext uri="{FF2B5EF4-FFF2-40B4-BE49-F238E27FC236}">
                <a16:creationId xmlns:a16="http://schemas.microsoft.com/office/drawing/2014/main" id="{7B03CF02-225D-4DA0-A243-C4E94299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12" y="1049139"/>
            <a:ext cx="2116931" cy="21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Looker | LinkedIn">
            <a:extLst>
              <a:ext uri="{FF2B5EF4-FFF2-40B4-BE49-F238E27FC236}">
                <a16:creationId xmlns:a16="http://schemas.microsoft.com/office/drawing/2014/main" id="{D9535710-19B6-6735-B1B4-B867AF7D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31" y="3166070"/>
            <a:ext cx="1890117" cy="189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Domo Vendor Profile and Latest News on CX Today">
            <a:extLst>
              <a:ext uri="{FF2B5EF4-FFF2-40B4-BE49-F238E27FC236}">
                <a16:creationId xmlns:a16="http://schemas.microsoft.com/office/drawing/2014/main" id="{A5731A93-F0AC-37AC-46EB-BF6AA1BA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13" y="3549729"/>
            <a:ext cx="2740670" cy="16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Kondado: Visualizar no IBM Cognos Analytics com o Powercenter?">
            <a:extLst>
              <a:ext uri="{FF2B5EF4-FFF2-40B4-BE49-F238E27FC236}">
                <a16:creationId xmlns:a16="http://schemas.microsoft.com/office/drawing/2014/main" id="{B2EA3D63-6F9B-3469-6C67-29EA67D1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48" y="3049611"/>
            <a:ext cx="2432197" cy="24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5EF028BC-1FCD-0B73-AED1-A9EF2B6EA5F3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79FA766-865C-DAA7-9E3F-A8FFE199331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352239-E383-E647-11DF-8F385B54514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58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6" name="Diagrama 5"/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2" descr="O que é o Power BI? - Guia do Power BI para iniciantes | DataCamp">
            <a:extLst>
              <a:ext uri="{FF2B5EF4-FFF2-40B4-BE49-F238E27FC236}">
                <a16:creationId xmlns:a16="http://schemas.microsoft.com/office/drawing/2014/main" id="{57F08CE1-9C30-E3CC-F1A5-B66C09F7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1969771"/>
            <a:ext cx="1709661" cy="16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C6D5E429-A801-78D6-5589-C735B411755B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EA2F406-2D70-9B8C-307A-D3F7BB25498E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7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3A56-1B0A-960A-C4B7-2803454E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AEF1CE56-F8A0-EFB4-3438-549403A67A8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DEA20ED-2A4E-468D-51AC-C869F247E8D0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4" descr="Tableau Celebrates 10th Anniversary of Global Customer Conference with  14,000 Data Enthusiasts">
            <a:extLst>
              <a:ext uri="{FF2B5EF4-FFF2-40B4-BE49-F238E27FC236}">
                <a16:creationId xmlns:a16="http://schemas.microsoft.com/office/drawing/2014/main" id="{C5C4177A-6065-90D6-4CC6-1BD84D96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2604308"/>
            <a:ext cx="1772607" cy="9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77CAE1F8-D77F-9DFF-ABCA-25D9E066BB5F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E1D6FFD-46C8-F680-9813-601C63688353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D7D317A-BEEE-EEDD-C3D8-4704E4451219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0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3C4B7-8B96-140B-8F54-5EA10445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000C310A-BCD6-D618-4F15-3FF255DAA09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E766DBA-59D6-D809-AB62-F766E590DEE8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6" descr="Introducing Qlik Sense - A Self-service BI Tool">
            <a:extLst>
              <a:ext uri="{FF2B5EF4-FFF2-40B4-BE49-F238E27FC236}">
                <a16:creationId xmlns:a16="http://schemas.microsoft.com/office/drawing/2014/main" id="{8FB92D7B-44BF-2E00-EF3C-8BE343B7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802" y="2549494"/>
            <a:ext cx="1568256" cy="10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0271B165-6F53-BDF5-AB4F-A9A3C16CD180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BBB23E-F2A8-B662-6AAE-BC75120C42FA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445FF6-A987-E7A6-4361-BF89CD6278C7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85735-C546-D154-67A3-D7726AEB2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53B5057F-A38C-FEA9-09CE-65E84FDC7F8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F1E9692-95B5-71D4-272E-67EB94125389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8" descr="Alternativas ao SAP BusinessObjects | B2B Stack">
            <a:extLst>
              <a:ext uri="{FF2B5EF4-FFF2-40B4-BE49-F238E27FC236}">
                <a16:creationId xmlns:a16="http://schemas.microsoft.com/office/drawing/2014/main" id="{76C853C4-279F-E637-E161-3D345E45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47" y="2335157"/>
            <a:ext cx="1545368" cy="15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9BDC50D0-B2D2-CBC9-6CB5-5E6559258569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30FCC-4AD5-771B-1E7E-BBC4C00D770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E1F937-15E5-334D-D987-AC142C8C2435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8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DC6F-38AA-AADE-D492-29224713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346B1B42-D654-FA38-E718-7C098E025E7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5CFF439-A3A8-8990-93A7-C4415353C3F6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0" descr="Looker | LinkedIn">
            <a:extLst>
              <a:ext uri="{FF2B5EF4-FFF2-40B4-BE49-F238E27FC236}">
                <a16:creationId xmlns:a16="http://schemas.microsoft.com/office/drawing/2014/main" id="{FE533853-BD4D-B408-B749-D3BD5BDF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39" y="2122414"/>
            <a:ext cx="1890117" cy="189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DB6CCF70-8E46-FB54-54B5-73A5EFDB932E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9F7638-A169-F7F9-BA71-1087BB47E841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ED11043-9AA5-8385-5388-8D33AC55A3E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7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881983" y="1912438"/>
            <a:ext cx="4173303" cy="18456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pt-BR" sz="3200" dirty="0">
                <a:solidFill>
                  <a:schemeClr val="tx2"/>
                </a:solidFill>
              </a:rPr>
              <a:t>BI na Prática</a:t>
            </a:r>
            <a:endParaRPr lang="pt-BR" sz="3200" b="1" spc="-1" dirty="0">
              <a:solidFill>
                <a:schemeClr val="tx2"/>
              </a:solidFill>
              <a:latin typeface="Ubuntu"/>
            </a:endParaRPr>
          </a:p>
        </p:txBody>
      </p:sp>
      <p:pic>
        <p:nvPicPr>
          <p:cNvPr id="1026" name="Picture 2" descr="Business intelligence na saúde: O que é e a importância nos dias de hoje,  Neuralmed">
            <a:extLst>
              <a:ext uri="{FF2B5EF4-FFF2-40B4-BE49-F238E27FC236}">
                <a16:creationId xmlns:a16="http://schemas.microsoft.com/office/drawing/2014/main" id="{F542F1BC-7754-9677-C98C-129A93722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00" y="977695"/>
            <a:ext cx="5230948" cy="35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84DBFFA8-9D2C-BF28-B338-1B71E09B5E33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1A24DC-05C9-4D18-934B-0BB721515242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6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1716A-6F4D-E652-6FCC-839C35E1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7295A2D1-09EC-6560-9E95-0C28E884F2D1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950C5FA-6386-BE0A-525D-E08E1C599B15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2662CDA-FC24-8037-A43E-1A38E547AC0A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14" descr="Domo Vendor Profile and Latest News on CX Today">
            <a:extLst>
              <a:ext uri="{FF2B5EF4-FFF2-40B4-BE49-F238E27FC236}">
                <a16:creationId xmlns:a16="http://schemas.microsoft.com/office/drawing/2014/main" id="{13DA9E61-022B-6F00-5E21-EFD97E541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82" y="2497820"/>
            <a:ext cx="1898843" cy="113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B0DEACC-764D-5D17-13CB-46926E204BBE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A5C87A-2C21-8E11-1620-A10FB962104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18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5CAAD-9757-1840-C73F-499BDFBC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96C81CA2-25B8-996E-60A1-99FD578F4BA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7007195-D5CB-4AFF-5E8C-66F0711903A6}"/>
              </a:ext>
            </a:extLst>
          </p:cNvPr>
          <p:cNvGraphicFramePr/>
          <p:nvPr/>
        </p:nvGraphicFramePr>
        <p:xfrm>
          <a:off x="-318096" y="834803"/>
          <a:ext cx="9072563" cy="446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6" descr="Kondado: Visualizar no IBM Cognos Analytics com o Powercenter?">
            <a:extLst>
              <a:ext uri="{FF2B5EF4-FFF2-40B4-BE49-F238E27FC236}">
                <a16:creationId xmlns:a16="http://schemas.microsoft.com/office/drawing/2014/main" id="{F3081D3A-D65B-B75F-D210-AEA470B0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7" y="2263712"/>
            <a:ext cx="1696660" cy="16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F1301F5A-DF0A-E426-FAB7-E42C9028E21B}"/>
              </a:ext>
            </a:extLst>
          </p:cNvPr>
          <p:cNvPicPr/>
          <p:nvPr/>
        </p:nvPicPr>
        <p:blipFill>
          <a:blip r:embed="rId10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C74E28-5A1D-275B-D481-2C953C660FA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E29098B-2E7F-28C9-9585-9E9CE1BB8B9F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2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89B06-1DB6-BD51-7DFE-1B1FF18FD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4BB98FEE-47EA-5CF6-0981-2C39858F6EF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Picture 2" descr="Python, o que é ? Vagas e salários - lginfo - soluções">
            <a:extLst>
              <a:ext uri="{FF2B5EF4-FFF2-40B4-BE49-F238E27FC236}">
                <a16:creationId xmlns:a16="http://schemas.microsoft.com/office/drawing/2014/main" id="{790E3E49-E2E0-77A3-93FD-E5597889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1334921"/>
            <a:ext cx="2835176" cy="15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 (linguagem de programação) – Wikipédia, a enciclopédia livre">
            <a:extLst>
              <a:ext uri="{FF2B5EF4-FFF2-40B4-BE49-F238E27FC236}">
                <a16:creationId xmlns:a16="http://schemas.microsoft.com/office/drawing/2014/main" id="{DE43620E-3C1C-80A5-A2C4-A951F8CD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48" y="1337118"/>
            <a:ext cx="1758486" cy="13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E92BA241-B2B2-DF36-338B-4150EDB88F06}"/>
              </a:ext>
            </a:extLst>
          </p:cNvPr>
          <p:cNvPicPr/>
          <p:nvPr/>
        </p:nvPicPr>
        <p:blipFill>
          <a:blip r:embed="rId6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D331E0-B071-B8ED-59EC-731B76C1F8F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626D51-9AC6-F123-1C78-8AD44B1DC1CC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9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2DAC-737A-B6AB-982F-97B665E3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712BE52-752B-582A-3A18-24DED9C5AB5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2" name="Picture 2" descr="Python, o que é ? Vagas e salários - lginfo - soluções">
            <a:extLst>
              <a:ext uri="{FF2B5EF4-FFF2-40B4-BE49-F238E27FC236}">
                <a16:creationId xmlns:a16="http://schemas.microsoft.com/office/drawing/2014/main" id="{C83D7AC4-232C-ABDB-63AE-415CD61CE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1334921"/>
            <a:ext cx="2835176" cy="15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 (linguagem de programação) – Wikipédia, a enciclopédia livre">
            <a:extLst>
              <a:ext uri="{FF2B5EF4-FFF2-40B4-BE49-F238E27FC236}">
                <a16:creationId xmlns:a16="http://schemas.microsoft.com/office/drawing/2014/main" id="{907E6BE3-9D64-91EE-3914-AAA1D056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48" y="1337118"/>
            <a:ext cx="1758486" cy="13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BD9F3DC-1836-6791-7CD1-85D7B9AA8543}"/>
              </a:ext>
            </a:extLst>
          </p:cNvPr>
          <p:cNvSpPr txBox="1"/>
          <p:nvPr/>
        </p:nvSpPr>
        <p:spPr>
          <a:xfrm>
            <a:off x="1468040" y="3245882"/>
            <a:ext cx="3047752" cy="1190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Contextos empresariais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Integração com sistemas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Funcionalidades complexas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 e Big Data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CF194-0A95-4333-4063-1DF0C403247E}"/>
              </a:ext>
            </a:extLst>
          </p:cNvPr>
          <p:cNvSpPr txBox="1"/>
          <p:nvPr/>
        </p:nvSpPr>
        <p:spPr>
          <a:xfrm>
            <a:off x="5268748" y="3192502"/>
            <a:ext cx="3715163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521" indent="-283521">
              <a:buFontTx/>
              <a:buChar char="-"/>
            </a:pPr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Análises estatísticas 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Visualizações específicas de dados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Comunicação de resultados estatísticos</a:t>
            </a:r>
          </a:p>
          <a:p>
            <a:pPr marL="283521" indent="-283521">
              <a:buFontTx/>
              <a:buChar char="-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Escolha dos profissionais de dados</a:t>
            </a: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EEF9B4CE-15B7-C996-0369-77C3CC8AD490}"/>
              </a:ext>
            </a:extLst>
          </p:cNvPr>
          <p:cNvPicPr/>
          <p:nvPr/>
        </p:nvPicPr>
        <p:blipFill>
          <a:blip r:embed="rId6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F68240-9D15-AA5F-4C80-32B28A326F6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0BB7EA2-2553-07C8-499B-8446127EA64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2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5BC6A-2F70-6E78-8442-904F28F8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57664B56-BB56-DA7C-D688-3043826033F2}"/>
              </a:ext>
            </a:extLst>
          </p:cNvPr>
          <p:cNvSpPr txBox="1"/>
          <p:nvPr/>
        </p:nvSpPr>
        <p:spPr>
          <a:xfrm>
            <a:off x="860754" y="1751204"/>
            <a:ext cx="8359116" cy="24735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é muito popular para BI, especialmente porque oferece uma ampla gama de bibliotecas para análise de dados e visualização.</a:t>
            </a: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314F93ED-63F5-E122-293B-66D0760D3396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E5515E-5A75-3006-1068-A22491E8886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50285BF-47EF-2DB5-3669-B2E5CE3D57B1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7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3FFB-9FA2-23A3-2626-1DCF04F0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97C45E95-2FD1-FEA7-9ED1-1E263EF8920D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abaixo algumas das principais ferramentas e bibliotecas para criar dashboards: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Plotly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Dash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Voila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Bokeh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4A63A1E8-2991-C895-2F9A-412F4FD0DEFE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D7CFD3-2EF7-3926-5724-94901C89263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F1428D0-ADE8-6907-AAB8-EB669F05C7D3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379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417A-ED8F-EBBB-98BF-4D49CB46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8745F9F2-067E-0AE6-8D1A-EA06F58FE58B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abaixo algumas das principais ferramentas e bibliotecas para criar dashboards: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Plotly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Dash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endParaRPr lang="pt-BR" sz="1786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Voila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Bokeh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53E2B719-D072-4358-F8B4-BFE99C0BAFCA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001D87-8225-B0ED-E3BE-89B7C936723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67092BC-F687-0E46-9E21-930B0264B62A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7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B8E7-D301-6012-53AA-68FDD7B3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D72E75BD-75A3-3EB0-0FAC-EBBAA6C89A77}"/>
              </a:ext>
            </a:extLst>
          </p:cNvPr>
          <p:cNvSpPr txBox="1"/>
          <p:nvPr/>
        </p:nvSpPr>
        <p:spPr>
          <a:xfrm>
            <a:off x="860754" y="1751204"/>
            <a:ext cx="8359116" cy="2717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linguagem R também é bastante popular para BI em áreas como estatística e bioinformática, mas também possui ferramentas robustas para visualização de dados e criação de dashboards.</a:t>
            </a:r>
          </a:p>
          <a:p>
            <a:pPr algn="l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fontAlgn="ctr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BF4C436-7074-7D23-49E7-231630A9CC74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303CFC-BFE0-A292-9825-03AC8DED1D9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1CFD438-D9A2-29AC-529C-EF6F49DDD99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EF12-60CE-84CC-3347-6AA06879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7F0530D7-1493-28B4-7023-1BA8171F0931}"/>
              </a:ext>
            </a:extLst>
          </p:cNvPr>
          <p:cNvSpPr txBox="1"/>
          <p:nvPr/>
        </p:nvSpPr>
        <p:spPr>
          <a:xfrm>
            <a:off x="789813" y="977694"/>
            <a:ext cx="8359116" cy="37866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algumas das principais ferramentas de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visualização de dados e criação de dashboards em R:</a:t>
            </a:r>
          </a:p>
          <a:p>
            <a:pPr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Flexdashboard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Markdown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1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AC507990-2AEA-1FA3-B9A6-BDC1A8FB10D8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669CD9-4C4C-7C9A-E886-7FA4F74B286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EBF5C8-B82F-2D9D-F664-963F1B3D99C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58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018E-F25C-7AA2-1528-958F3C60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BAE6928D-FFF8-E65C-AD8F-278FFA4D0066}"/>
              </a:ext>
            </a:extLst>
          </p:cNvPr>
          <p:cNvSpPr txBox="1"/>
          <p:nvPr/>
        </p:nvSpPr>
        <p:spPr>
          <a:xfrm>
            <a:off x="789813" y="977694"/>
            <a:ext cx="8359116" cy="37866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pt-BR" sz="1786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Segue algumas das principais ferramentas de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visualização de dados e criação de dashboards em R:</a:t>
            </a:r>
          </a:p>
          <a:p>
            <a:pPr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</a:t>
            </a:r>
            <a:endParaRPr lang="pt-BR" sz="1786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Flexdashboard</a:t>
            </a:r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pt-BR" sz="1786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Markdown</a:t>
            </a:r>
            <a:r>
              <a:rPr lang="pt-BR" sz="1786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1" fontAlgn="ctr"/>
            <a:endParaRPr lang="pt-BR" sz="1786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6A18A11A-E404-5D11-0D02-BC64E80A84CA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958950-BB7F-1BC2-5EC8-B5370A56D32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F2FA7C4-0F71-0AE5-3BAC-AB35130E550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Principais Plataformas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1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06815" y="101"/>
            <a:ext cx="7644662" cy="57273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Organização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4294967295"/>
          </p:nvPr>
        </p:nvGraphicFramePr>
        <p:xfrm>
          <a:off x="1325149" y="1093577"/>
          <a:ext cx="7644662" cy="374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1FDD4C2A-462D-B673-A38C-88C6C430036D}"/>
              </a:ext>
            </a:extLst>
          </p:cNvPr>
          <p:cNvPicPr/>
          <p:nvPr/>
        </p:nvPicPr>
        <p:blipFill>
          <a:blip r:embed="rId7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AAD2D4-49CB-0831-550D-753751F3571A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53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855732-B775-61AA-5644-029F3C35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7" y="1477812"/>
            <a:ext cx="4501064" cy="25270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82938D-57D0-DA49-6585-7E874528A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7" y="1319751"/>
            <a:ext cx="4800465" cy="27149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D7EB01-D6A9-CCED-7689-3522BD93F2E7}"/>
              </a:ext>
            </a:extLst>
          </p:cNvPr>
          <p:cNvSpPr txBox="1"/>
          <p:nvPr/>
        </p:nvSpPr>
        <p:spPr>
          <a:xfrm>
            <a:off x="253466" y="4067154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Plataforma Infere (IPEA-2024)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F99DF-4FE7-3D2C-FA22-C267F86BEF62}"/>
              </a:ext>
            </a:extLst>
          </p:cNvPr>
          <p:cNvSpPr txBox="1"/>
          <p:nvPr/>
        </p:nvSpPr>
        <p:spPr>
          <a:xfrm>
            <a:off x="5111757" y="4067154"/>
            <a:ext cx="4800464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Plataforma Leituras Territoriais (Vale)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B617362-3F6E-A32E-0C70-081F68F48B28}"/>
              </a:ext>
            </a:extLst>
          </p:cNvPr>
          <p:cNvPicPr/>
          <p:nvPr/>
        </p:nvPicPr>
        <p:blipFill>
          <a:blip r:embed="rId5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5F8A523-26AF-771A-6D3B-6E798567F5E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56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F3AA1-7920-0CD5-A306-C5DBE9D57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539C841D-C945-EA21-9212-674558ABC0EE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R </a:t>
            </a:r>
            <a:r>
              <a:rPr lang="pt-BR" sz="3175" b="1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Shiny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CC3DD8-C7AE-A21C-1F49-EE3E995E7A54}"/>
              </a:ext>
            </a:extLst>
          </p:cNvPr>
          <p:cNvSpPr txBox="1"/>
          <p:nvPr/>
        </p:nvSpPr>
        <p:spPr>
          <a:xfrm>
            <a:off x="2789779" y="4940365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Uso de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templates</a:t>
            </a:r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em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Shiny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2A5E0AEF-9708-457A-8833-5307E8A0E131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CFA0A4-F398-04C7-F09B-E2DA2675D8A2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C31AF0A-89B6-65C3-22FC-F160824D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14" y="560174"/>
            <a:ext cx="7826394" cy="44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20F4-0FFF-3735-E0D4-18E279E8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7251D884-9AB8-EF33-9052-119F55FBB59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Python - </a:t>
            </a:r>
            <a:r>
              <a:rPr lang="pt-BR" sz="3175" b="1" dirty="0" err="1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Streamlit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568EDC-76EF-1F15-AD26-05B7B67530C3}"/>
              </a:ext>
            </a:extLst>
          </p:cNvPr>
          <p:cNvSpPr txBox="1"/>
          <p:nvPr/>
        </p:nvSpPr>
        <p:spPr>
          <a:xfrm>
            <a:off x="2789779" y="4940365"/>
            <a:ext cx="4501065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Painel Básico com </a:t>
            </a:r>
            <a:r>
              <a:rPr lang="pt-BR" sz="178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Streamlit</a:t>
            </a:r>
            <a:endParaRPr lang="pt-BR" sz="1786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DCDE3B6E-E19D-16C4-783B-9527FFB8A5B7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FBFC69-A2BE-8DDA-5176-4184D296DFAA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95EEBF-ECD7-D169-147B-A1658C79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80" y="601265"/>
            <a:ext cx="7535662" cy="44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4396-4794-1789-1F5E-DEE58308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F1612976-2172-F72C-81E6-E618E3BEBB6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Instalação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BEE4CD-E5C5-73FC-5342-32E8B765B2A8}"/>
              </a:ext>
            </a:extLst>
          </p:cNvPr>
          <p:cNvSpPr txBox="1"/>
          <p:nvPr/>
        </p:nvSpPr>
        <p:spPr>
          <a:xfrm>
            <a:off x="1260" y="5412510"/>
            <a:ext cx="5039052" cy="2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https://www.microsoft.com/en-us/download/details.aspx?id=58494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1B6917E-5DDD-8553-1E1A-D40ED24C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31" y="767109"/>
            <a:ext cx="8541139" cy="4480000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89A5F4BD-0762-2D44-6973-D47C952685A1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6459289-6A6F-3AA8-4C92-A4123342FEE6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22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FFCE-296F-D74C-D274-285E5464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54E346E4-5363-5700-918F-D7C0ACD81A8D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711652-3A30-2089-0418-7992F540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B8F6C7A5-8D60-BF84-CCD8-D1EDFDE2F16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8A4D30-726C-8C5C-49E8-75E8D70A76F3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65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8BF1-782B-E727-D67E-15046934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458CA0D2-A7EF-DCCF-2535-C1124D61C87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4D3469-2AC2-9D43-827D-D847F69F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94A082D-BB00-F29D-3134-1C379DAE71B4}"/>
              </a:ext>
            </a:extLst>
          </p:cNvPr>
          <p:cNvSpPr/>
          <p:nvPr/>
        </p:nvSpPr>
        <p:spPr>
          <a:xfrm>
            <a:off x="993862" y="1620703"/>
            <a:ext cx="188397" cy="857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279978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A5999-24AB-3B9C-8649-DAC12544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8B311A68-ADC2-5C27-50B6-1D0058BA151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852D3-8915-1DB2-FE5A-43917497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7219F0E-F4DE-B63D-890B-B480584B842D}"/>
              </a:ext>
            </a:extLst>
          </p:cNvPr>
          <p:cNvSpPr/>
          <p:nvPr/>
        </p:nvSpPr>
        <p:spPr>
          <a:xfrm>
            <a:off x="7969575" y="1763593"/>
            <a:ext cx="928791" cy="114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BB9C91FD-E23F-34A6-2255-7A069C0B280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25B772-9ED3-6562-0636-8929E1DD40CB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640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FE46-A475-A99D-447E-FCB46399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50FB470-A24F-1F27-B074-9B2F32395286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DAFF4E-3458-A751-6063-D6FC771F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7B7F9BA-8C59-ED17-F19B-081E89AA2FDB}"/>
              </a:ext>
            </a:extLst>
          </p:cNvPr>
          <p:cNvSpPr/>
          <p:nvPr/>
        </p:nvSpPr>
        <p:spPr>
          <a:xfrm>
            <a:off x="7612348" y="1120585"/>
            <a:ext cx="357227" cy="500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2E7D1287-8E4A-73A1-C67E-0F05F9E87702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33E499-2F1A-A474-C3A7-16C0BECBB707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3234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D6CA-CDC0-84A4-FD48-F7BDB72C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B2F5C5C-9D06-3C1E-03E3-F6A54AB16AE9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93430A-F8A4-CBB5-E3C3-B810E8C3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2" y="906249"/>
            <a:ext cx="8092900" cy="445554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3A43D85-CAB3-CFB4-76D5-D17D60A71DD9}"/>
              </a:ext>
            </a:extLst>
          </p:cNvPr>
          <p:cNvSpPr/>
          <p:nvPr/>
        </p:nvSpPr>
        <p:spPr>
          <a:xfrm>
            <a:off x="7969575" y="906248"/>
            <a:ext cx="500118" cy="14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E9F0E814-9C22-F21D-E206-49A88D4F43E8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D880C1-DE07-8C3C-4CDF-49C30E8E49A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2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F9B2-352B-F517-237B-A438A40B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44198DA-CC63-BB9D-FC19-2B421968F41A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Interface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A72BE6-992D-AC15-06B9-3FC7E210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7" y="691912"/>
            <a:ext cx="8684030" cy="4489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36611F-4EF7-20C6-33D8-64BF0FF4B0BA}"/>
              </a:ext>
            </a:extLst>
          </p:cNvPr>
          <p:cNvSpPr txBox="1"/>
          <p:nvPr/>
        </p:nvSpPr>
        <p:spPr>
          <a:xfrm>
            <a:off x="3696626" y="5215437"/>
            <a:ext cx="2687373" cy="394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Publicação na nuvem dentro do Power BI Web</a:t>
            </a:r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C75C391F-9F4A-5584-D99A-7A433315104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33DAC4-A07A-633E-1F39-E24654FC2E8F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6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Um dia em contato com a natureza - Top Trip Adventure">
            <a:extLst>
              <a:ext uri="{FF2B5EF4-FFF2-40B4-BE49-F238E27FC236}">
                <a16:creationId xmlns:a16="http://schemas.microsoft.com/office/drawing/2014/main" id="{EF5DBE12-DA4D-3579-DD37-3BABC868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22" y="834803"/>
            <a:ext cx="6396127" cy="42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F8587C-8079-8F2F-2D57-D2C606D96913}"/>
              </a:ext>
            </a:extLst>
          </p:cNvPr>
          <p:cNvSpPr txBox="1"/>
          <p:nvPr/>
        </p:nvSpPr>
        <p:spPr>
          <a:xfrm>
            <a:off x="1753822" y="5192974"/>
            <a:ext cx="6396127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</a:rPr>
              <a:t>Informações obtidas junto à natureza</a:t>
            </a:r>
            <a:endParaRPr lang="pt-BR" sz="1786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2F73D1D-2A99-067F-7E35-ACAFE240FB0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CE7DB-8CD5-9D06-CF96-595AB227C384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93DA61B-AA7B-FE61-9D9F-F68AD5A32CE7}"/>
              </a:ext>
            </a:extLst>
          </p:cNvPr>
          <p:cNvSpPr txBox="1">
            <a:spLocks/>
          </p:cNvSpPr>
          <p:nvPr/>
        </p:nvSpPr>
        <p:spPr>
          <a:xfrm>
            <a:off x="539250" y="11061"/>
            <a:ext cx="8165306" cy="680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52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99C69-D066-3777-2ECA-23D88A32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8ED813B3-F550-D479-F64E-B701C11E71EF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Power BI - Publicação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9458" name="Picture 2" descr="Introdução aos fluxos de dados e preparação de dados de autoatendimento - Power  BI | Microsoft Learn">
            <a:extLst>
              <a:ext uri="{FF2B5EF4-FFF2-40B4-BE49-F238E27FC236}">
                <a16:creationId xmlns:a16="http://schemas.microsoft.com/office/drawing/2014/main" id="{D2EC917E-5A41-359A-D695-EED29ABA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87" y="530654"/>
            <a:ext cx="7881050" cy="48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5EC4FC-5D45-BFFF-92C8-D1EF2CA79A40}"/>
              </a:ext>
            </a:extLst>
          </p:cNvPr>
          <p:cNvSpPr txBox="1"/>
          <p:nvPr/>
        </p:nvSpPr>
        <p:spPr>
          <a:xfrm>
            <a:off x="0" y="5418594"/>
            <a:ext cx="7573216" cy="2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9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da imagem: https://learn.microsoft.com/pt-pt/power-bi/transform-model/dataflows/dataflows-introduction-self-service</a:t>
            </a: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691B13B9-9A49-15C4-DCE9-E58A1798009C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8E0608-5A12-6F5D-7069-764D317BA164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894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EE9D-97CC-C4AA-BC53-FFCB4AFD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1E521C74-8B2B-CA7B-793A-8BC7C00D945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2871529" y="1969771"/>
            <a:ext cx="4344119" cy="3782860"/>
          </a:xfrm>
          <a:custGeom>
            <a:avLst/>
            <a:gdLst>
              <a:gd name="T0" fmla="*/ 32 w 2375"/>
              <a:gd name="T1" fmla="*/ 1726 h 1727"/>
              <a:gd name="T2" fmla="*/ 2374 w 2375"/>
              <a:gd name="T3" fmla="*/ 1726 h 1727"/>
              <a:gd name="T4" fmla="*/ 2374 w 2375"/>
              <a:gd name="T5" fmla="*/ 471 h 1727"/>
              <a:gd name="T6" fmla="*/ 1183 w 2375"/>
              <a:gd name="T7" fmla="*/ 0 h 1727"/>
              <a:gd name="T8" fmla="*/ 0 w 2375"/>
              <a:gd name="T9" fmla="*/ 471 h 1727"/>
              <a:gd name="T10" fmla="*/ 0 w 2375"/>
              <a:gd name="T11" fmla="*/ 1726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5" h="1727">
                <a:moveTo>
                  <a:pt x="32" y="1726"/>
                </a:moveTo>
                <a:lnTo>
                  <a:pt x="2374" y="1726"/>
                </a:lnTo>
                <a:lnTo>
                  <a:pt x="2374" y="471"/>
                </a:lnTo>
                <a:lnTo>
                  <a:pt x="1183" y="0"/>
                </a:lnTo>
                <a:lnTo>
                  <a:pt x="0" y="471"/>
                </a:lnTo>
                <a:lnTo>
                  <a:pt x="0" y="172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8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00CA922-542A-469F-E7C0-8E8598A88012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52C4B35B-99E1-B4ED-F2D3-55018AEC9140}"/>
              </a:ext>
            </a:extLst>
          </p:cNvPr>
          <p:cNvGraphicFramePr>
            <a:graphicFrameLocks noGrp="1"/>
          </p:cNvGraphicFramePr>
          <p:nvPr/>
        </p:nvGraphicFramePr>
        <p:xfrm>
          <a:off x="825031" y="989600"/>
          <a:ext cx="8502008" cy="343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7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703">
                <a:tc>
                  <a:txBody>
                    <a:bodyPr/>
                    <a:lstStyle/>
                    <a:p>
                      <a:r>
                        <a:rPr lang="pt-B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Dados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cs typeface="Arial" pitchFamily="34" charset="0"/>
                        </a:rPr>
                        <a:t>Descrição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929">
                <a:tc>
                  <a:txBody>
                    <a:bodyPr/>
                    <a:lstStyle/>
                    <a:p>
                      <a:r>
                        <a:rPr lang="pt-BR" sz="15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OpenStreetMaps</a:t>
                      </a:r>
                      <a:endParaRPr lang="pt-BR" sz="1500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do turismo com geolocalização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929">
                <a:tc>
                  <a:txBody>
                    <a:bodyPr/>
                    <a:lstStyle/>
                    <a:p>
                      <a:r>
                        <a:rPr lang="pt-BR" sz="15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PIB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do produto interno bruto</a:t>
                      </a: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6777">
                <a:tc>
                  <a:txBody>
                    <a:bodyPr/>
                    <a:lstStyle/>
                    <a:p>
                      <a:r>
                        <a:rPr lang="pt-BR" sz="15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População</a:t>
                      </a:r>
                      <a:r>
                        <a:rPr lang="en-US" sz="15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5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Brasil</a:t>
                      </a:r>
                    </a:p>
                  </a:txBody>
                  <a:tcPr marL="90726" marR="90726" marT="37802" marB="37802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Dados de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população</a:t>
                      </a:r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por</a:t>
                      </a:r>
                      <a:r>
                        <a:rPr lang="en-US" sz="13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municípios</a:t>
                      </a:r>
                      <a:endParaRPr lang="pt-BR" sz="1300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0726" marR="90726" marT="37802" marB="378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1F90BDD5-099F-FD0E-FCDE-BB49DB767BBC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25DEBFE-1487-0DD1-D7F8-7A9955FEF205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94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05D1D-C702-FB25-1BF2-5655293A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B2E2746-840D-249E-D99E-AAD644030B3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5D68B8-051F-4F9B-E3BA-0E2FEE00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2" y="721611"/>
            <a:ext cx="8398248" cy="4511310"/>
          </a:xfrm>
          <a:prstGeom prst="rect">
            <a:avLst/>
          </a:prstGeom>
        </p:spPr>
      </p:pic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015B5A39-8A00-878C-A1D9-E088E705BFED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8E270F-B4AC-348A-3C5A-EED8CC19CEF1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3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D89B8-D483-48B4-03FC-82473349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92A42D74-F178-35A4-284D-3323AFAEF4C1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9EF3E1-F129-6406-CA29-24AD8D0D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2" y="550090"/>
            <a:ext cx="8826921" cy="47132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8A546A4-E897-BD5E-B4D7-C05FC7DCFE1C}"/>
              </a:ext>
            </a:extLst>
          </p:cNvPr>
          <p:cNvSpPr/>
          <p:nvPr/>
        </p:nvSpPr>
        <p:spPr>
          <a:xfrm>
            <a:off x="821056" y="1279078"/>
            <a:ext cx="5505274" cy="3127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  <p:pic>
        <p:nvPicPr>
          <p:cNvPr id="2" name="WordPictureWatermark528988611">
            <a:extLst>
              <a:ext uri="{FF2B5EF4-FFF2-40B4-BE49-F238E27FC236}">
                <a16:creationId xmlns:a16="http://schemas.microsoft.com/office/drawing/2014/main" id="{330633E0-52B6-88E9-4E3D-22DD0C7B2A4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BDD2F-BBAA-88B3-00F2-EA96081A188C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6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94F1F-A187-FB7D-FD73-8F39D006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00C2DA7-DB40-9317-F586-63CAA767F706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DFA7-DF97-0752-0C19-D051BCC6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E0292AC-4A04-78D5-3914-3D8D83B31DD8}"/>
              </a:ext>
            </a:extLst>
          </p:cNvPr>
          <p:cNvSpPr/>
          <p:nvPr/>
        </p:nvSpPr>
        <p:spPr>
          <a:xfrm>
            <a:off x="7573216" y="2478048"/>
            <a:ext cx="1325150" cy="357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106424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E5080-9ED2-708A-99DF-F8FB0D343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17EBAF82-5C0C-7E54-76BB-F3F259C47A00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8F9DE-5108-AB96-A087-00632C40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B4E69E9-A3D2-AA43-BA01-1027D1458812}"/>
              </a:ext>
            </a:extLst>
          </p:cNvPr>
          <p:cNvSpPr/>
          <p:nvPr/>
        </p:nvSpPr>
        <p:spPr>
          <a:xfrm>
            <a:off x="8969811" y="1334921"/>
            <a:ext cx="1110813" cy="432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4228221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BD4B4-DD17-8552-F6B1-5C790004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A5E55CA-59C7-0405-D50F-AC888CCCAD34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7D8CD-E696-81E2-43C3-FACFEE4B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1FC623E-18D4-D6CA-2B0E-9F580B9ABA71}"/>
              </a:ext>
            </a:extLst>
          </p:cNvPr>
          <p:cNvSpPr/>
          <p:nvPr/>
        </p:nvSpPr>
        <p:spPr>
          <a:xfrm>
            <a:off x="7593323" y="1266777"/>
            <a:ext cx="1110813" cy="211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86"/>
          </a:p>
        </p:txBody>
      </p:sp>
    </p:spTree>
    <p:extLst>
      <p:ext uri="{BB962C8B-B14F-4D97-AF65-F5344CB8AC3E}">
        <p14:creationId xmlns:p14="http://schemas.microsoft.com/office/powerpoint/2010/main" val="44358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CB43-B2F3-7A6A-57D6-A198D537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E8FA4BD0-66EF-091E-D42E-FAA7F8936AFB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EF27C-479D-F8A7-658A-7AB2E384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948"/>
            <a:ext cx="10080625" cy="53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CC734-297E-3D6A-C773-F0D5B362D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0E349B24-C8C2-36AA-5499-1E6553B46BD2}"/>
              </a:ext>
            </a:extLst>
          </p:cNvPr>
          <p:cNvSpPr txBox="1">
            <a:spLocks/>
          </p:cNvSpPr>
          <p:nvPr/>
        </p:nvSpPr>
        <p:spPr>
          <a:xfrm>
            <a:off x="504031" y="99"/>
            <a:ext cx="8165306" cy="5358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pt-BR" sz="3175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Aplicação</a:t>
            </a:r>
            <a:endParaRPr lang="en-GB" sz="3175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2672C7-3682-3D66-2DD7-3B6A06AA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068"/>
            <a:ext cx="10080625" cy="5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6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16FD-149D-26BA-060E-42A223E4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4F1CF-0708-DB08-24A8-21F1F6CD4B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Conclusão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CAE98964-DFF4-02B2-F854-28A735D905A3}"/>
              </a:ext>
            </a:extLst>
          </p:cNvPr>
          <p:cNvSpPr txBox="1"/>
          <p:nvPr/>
        </p:nvSpPr>
        <p:spPr>
          <a:xfrm>
            <a:off x="860754" y="977694"/>
            <a:ext cx="8359116" cy="32674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ctr"/>
            <a:endParaRPr lang="pt-BR" sz="2381" dirty="0"/>
          </a:p>
          <a:p>
            <a:pPr algn="just" fontAlgn="ctr"/>
            <a:r>
              <a:rPr lang="pt-BR" sz="2381" dirty="0"/>
              <a:t> 	</a:t>
            </a:r>
            <a:r>
              <a:rPr lang="pt-BR" sz="1984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papel das plataformas de BI é essencial para a tomada de decisão. O Power BI oferece ferramentas que possibilitam não apenas a análise de dados, mas também a visualização e o compartilhamento de insights de forma rápida e acessível. O sucesso na implementação de uma solução de BI depende tanto da tecnologia quanto da cultura organizacional, que precisa estar voltada para a tomada de decisões baseada em dados. Isso cria um diferencial competitivo, promovendo inovação e capacidade de adaptação em um mercado dinâmico.</a:t>
            </a:r>
          </a:p>
          <a:p>
            <a:pPr algn="just" fontAlgn="ctr"/>
            <a:endParaRPr lang="pt-BR" sz="198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ctr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992B8371-00F0-E66E-B122-AD61C0C510FD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0AF3A4-99A8-C003-54AA-90AEDC14953D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5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0D194-D54B-A0CA-29B6-2A2FE40A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67DC7-A757-5C51-1BEB-303B39CC8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fluência da Lua nas marés: saiba como interpretar!">
            <a:extLst>
              <a:ext uri="{FF2B5EF4-FFF2-40B4-BE49-F238E27FC236}">
                <a16:creationId xmlns:a16="http://schemas.microsoft.com/office/drawing/2014/main" id="{57A29FC8-A002-3EDC-A6F2-8E2B58EE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2" y="906248"/>
            <a:ext cx="4187171" cy="278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E081CF-49CE-4441-C561-FAD43D95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76" y="2049376"/>
            <a:ext cx="4004738" cy="306803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92B1967-0136-594C-252C-AD0B4394EEFC}"/>
              </a:ext>
            </a:extLst>
          </p:cNvPr>
          <p:cNvSpPr txBox="1"/>
          <p:nvPr/>
        </p:nvSpPr>
        <p:spPr>
          <a:xfrm>
            <a:off x="559431" y="3724747"/>
            <a:ext cx="4187171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Movimento dos mares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7B041A-7732-CE7A-D663-F58420A1B2D9}"/>
              </a:ext>
            </a:extLst>
          </p:cNvPr>
          <p:cNvSpPr txBox="1"/>
          <p:nvPr/>
        </p:nvSpPr>
        <p:spPr>
          <a:xfrm>
            <a:off x="5611876" y="5117412"/>
            <a:ext cx="4004737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Posição dos astros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WordPictureWatermark528988611">
            <a:extLst>
              <a:ext uri="{FF2B5EF4-FFF2-40B4-BE49-F238E27FC236}">
                <a16:creationId xmlns:a16="http://schemas.microsoft.com/office/drawing/2014/main" id="{627CAD96-B6DE-77B8-0E3E-E8DD3093E0B4}"/>
              </a:ext>
            </a:extLst>
          </p:cNvPr>
          <p:cNvPicPr/>
          <p:nvPr/>
        </p:nvPicPr>
        <p:blipFill>
          <a:blip r:embed="rId5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C99709C-93FB-73ED-7BD1-715AD2A5D74C}"/>
              </a:ext>
            </a:extLst>
          </p:cNvPr>
          <p:cNvSpPr txBox="1"/>
          <p:nvPr/>
        </p:nvSpPr>
        <p:spPr>
          <a:xfrm>
            <a:off x="82378" y="536019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701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88DA-5B01-5D6A-E962-D880679D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62669-96F5-D541-769C-E7C6CA92D9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Atividade Prática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88BC2480-813E-7BB8-3152-0DD1533CCE6E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61778E-AE9F-903C-BEA8-D1268FF66A5C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4A1B30-5848-0BD4-4146-B1AFC303FB87}"/>
              </a:ext>
            </a:extLst>
          </p:cNvPr>
          <p:cNvSpPr txBox="1"/>
          <p:nvPr/>
        </p:nvSpPr>
        <p:spPr>
          <a:xfrm>
            <a:off x="1984074" y="2650609"/>
            <a:ext cx="611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https://github.com/solidsnakemgs02/oficina_bI_na_pratica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65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1CBA-1134-B452-9FC7-8A819D85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6D541-2200-5128-89EA-FD9DCDEC0E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Referências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A70C97DD-39E1-F253-228A-4E8CB03FE10F}"/>
              </a:ext>
            </a:extLst>
          </p:cNvPr>
          <p:cNvSpPr txBox="1"/>
          <p:nvPr/>
        </p:nvSpPr>
        <p:spPr>
          <a:xfrm>
            <a:off x="860754" y="1499272"/>
            <a:ext cx="8359116" cy="26720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ctr"/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Microsoft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Ignite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https://learn.microsoft.com/pt-pt/power-bi/transform-model/dataflows/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dataflows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09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self-servisse</a:t>
            </a:r>
            <a:r>
              <a:rPr lang="pt-BR" sz="109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Decisões com B.I. (Business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Inteligence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1ª</a:t>
            </a:r>
            <a:r>
              <a:rPr lang="pt-BR" sz="1786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edição – (PRIMAK 2020);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pt-BR" sz="1786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pt-BR" sz="1786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Business </a:t>
            </a:r>
            <a:r>
              <a:rPr lang="pt-BR" sz="1786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99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https://unisalgp.wordpress.com/2015/06/14/caracteristicas-business-intelligence/</a:t>
            </a:r>
            <a:endParaRPr lang="pt-BR" sz="992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pt-BR" sz="1984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E35AAF7A-973C-0B22-3D51-A4E13889D290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3DA32C-F280-81A0-AD3A-EA0BDDE57489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473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6262-3590-A1A7-B939-F20EE1AB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AA89CD2-E381-B42A-1057-EC6D2F89475E}"/>
              </a:ext>
            </a:extLst>
          </p:cNvPr>
          <p:cNvSpPr txBox="1"/>
          <p:nvPr/>
        </p:nvSpPr>
        <p:spPr>
          <a:xfrm>
            <a:off x="742092" y="2445035"/>
            <a:ext cx="8596440" cy="780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 dirty="0">
                <a:solidFill>
                  <a:schemeClr val="tx2"/>
                </a:solidFill>
                <a:latin typeface="Trebuchet MS"/>
              </a:rPr>
              <a:t>Obrigado pela atenção</a:t>
            </a:r>
            <a:endParaRPr lang="en-US" sz="3600" b="0" strike="noStrike" spc="-1" dirty="0">
              <a:solidFill>
                <a:schemeClr val="tx2"/>
              </a:solidFill>
              <a:latin typeface="Trebuchet MS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5A0059F6-75E9-101A-2103-2F883F40DA8A}"/>
              </a:ext>
            </a:extLst>
          </p:cNvPr>
          <p:cNvSpPr txBox="1"/>
          <p:nvPr/>
        </p:nvSpPr>
        <p:spPr>
          <a:xfrm>
            <a:off x="403560" y="4603320"/>
            <a:ext cx="8596440" cy="976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10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1" strike="noStrike" spc="-1" dirty="0">
                <a:solidFill>
                  <a:srgbClr val="404040"/>
                </a:solidFill>
                <a:latin typeface="Trebuchet MS"/>
              </a:rPr>
              <a:t>Informações para contato: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1" strike="noStrike" spc="-1" dirty="0">
                <a:solidFill>
                  <a:srgbClr val="404040"/>
                </a:solidFill>
                <a:latin typeface="Trebuchet MS"/>
              </a:rPr>
              <a:t>Prof. Alexandre Silva dos Santos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1800" b="0" strike="noStrike" spc="-1" dirty="0">
                <a:solidFill>
                  <a:srgbClr val="404040"/>
                </a:solidFill>
                <a:latin typeface="Trebuchet MS"/>
              </a:rPr>
              <a:t>E-mail: </a:t>
            </a:r>
            <a:r>
              <a:rPr lang="pt-BR" b="1" u="sng" spc="-1" dirty="0">
                <a:solidFill>
                  <a:srgbClr val="002060"/>
                </a:solidFill>
                <a:latin typeface="Trebuchet MS"/>
              </a:rPr>
              <a:t>alexandre.santos@p.ucb.br</a:t>
            </a:r>
            <a:endParaRPr lang="en-US" sz="1800" b="0" strike="noStrike" spc="-1" dirty="0">
              <a:solidFill>
                <a:srgbClr val="00206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WordPictureWatermark528988611">
            <a:extLst>
              <a:ext uri="{FF2B5EF4-FFF2-40B4-BE49-F238E27FC236}">
                <a16:creationId xmlns:a16="http://schemas.microsoft.com/office/drawing/2014/main" id="{E6C4F35E-FC65-F79E-E73D-445526E3A80D}"/>
              </a:ext>
            </a:extLst>
          </p:cNvPr>
          <p:cNvPicPr/>
          <p:nvPr/>
        </p:nvPicPr>
        <p:blipFill>
          <a:blip r:embed="rId2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AC4B28-EB91-396F-0312-E9B36895E97E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1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9EB9-A3F8-A8DA-E80D-3B450A79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7B7A1-8AFC-53AF-AC4C-C5BAEBDE2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9D4D73-FA25-5777-B8BD-4B5EB7748031}"/>
              </a:ext>
            </a:extLst>
          </p:cNvPr>
          <p:cNvSpPr txBox="1"/>
          <p:nvPr/>
        </p:nvSpPr>
        <p:spPr>
          <a:xfrm>
            <a:off x="3093172" y="4944990"/>
            <a:ext cx="3500826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786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Períodos chuvosos e de seca</a:t>
            </a:r>
            <a:endParaRPr lang="pt-BR" sz="178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2" name="Picture 6" descr="A terra seca e a sua beleza - Igrejas que Militam na Obra em Restauração">
            <a:extLst>
              <a:ext uri="{FF2B5EF4-FFF2-40B4-BE49-F238E27FC236}">
                <a16:creationId xmlns:a16="http://schemas.microsoft.com/office/drawing/2014/main" id="{0159A741-9B36-8C33-E394-308BA13C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0" y="725560"/>
            <a:ext cx="6751090" cy="421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FA479D27-4B19-B8C2-32BE-D07C09A8F4F2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F5A642-28BC-6268-9E3F-F1F1B38327C3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39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B8892-E25A-3D55-B737-7A09D51D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98121-7263-C4EC-E39E-0009EA7404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51B57D57-D263-4678-3A79-07883999E139}"/>
              </a:ext>
            </a:extLst>
          </p:cNvPr>
          <p:cNvSpPr txBox="1"/>
          <p:nvPr/>
        </p:nvSpPr>
        <p:spPr>
          <a:xfrm>
            <a:off x="789813" y="977694"/>
            <a:ext cx="8359116" cy="35423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(BI)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78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Arial" pitchFamily="34" charset="0"/>
              </a:rPr>
              <a:t>P</a:t>
            </a:r>
            <a:r>
              <a:rPr lang="pt-BR" sz="1786" dirty="0">
                <a:latin typeface="Helvetica" panose="020B0604020202020204" pitchFamily="34" charset="0"/>
              </a:rPr>
              <a:t>rocesso inteligente de coleta, organização, análise, compartilhamento e monitoração de dados, gerando informações para o suporte a tomada de decisões no ambiente de Negócios.</a:t>
            </a: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just"/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Arial" pitchFamily="34" charset="0"/>
            </a:endParaRPr>
          </a:p>
          <a:p>
            <a:pPr algn="r"/>
            <a:r>
              <a:rPr lang="pt-BR" sz="178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Arial" pitchFamily="34" charset="0"/>
              </a:rPr>
              <a:t>(PRIMAK 2020)</a:t>
            </a:r>
            <a:endParaRPr lang="pt-BR" sz="178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54B4E99A-EC31-168B-1241-1C490C676FA8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4BB7F3-3DA5-5B63-E732-691920E73722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80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C49A-5382-77CA-C273-1677D20C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16033-8A4F-5283-2C4C-8501C72B17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10EF35-56DB-1D76-4AEC-06336063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1" y="691913"/>
            <a:ext cx="8187302" cy="4432102"/>
          </a:xfrm>
          <a:prstGeom prst="rect">
            <a:avLst/>
          </a:prstGeom>
        </p:spPr>
      </p:pic>
      <p:pic>
        <p:nvPicPr>
          <p:cNvPr id="6" name="WordPictureWatermark528988611">
            <a:extLst>
              <a:ext uri="{FF2B5EF4-FFF2-40B4-BE49-F238E27FC236}">
                <a16:creationId xmlns:a16="http://schemas.microsoft.com/office/drawing/2014/main" id="{BF33CCF2-1D54-AE34-EE13-FA50FA281204}"/>
              </a:ext>
            </a:extLst>
          </p:cNvPr>
          <p:cNvPicPr/>
          <p:nvPr/>
        </p:nvPicPr>
        <p:blipFill>
          <a:blip r:embed="rId4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815E62-7E70-095B-52AC-CF733554CEE1}"/>
              </a:ext>
            </a:extLst>
          </p:cNvPr>
          <p:cNvSpPr txBox="1"/>
          <p:nvPr/>
        </p:nvSpPr>
        <p:spPr>
          <a:xfrm>
            <a:off x="7274011" y="5333040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8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1CC2-F084-0142-6164-0A257010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4AC5A-4174-9135-8221-21FF0C8764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250" y="11061"/>
            <a:ext cx="8165306" cy="6808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pt-BR" sz="3175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lang="en-GB" sz="3175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9" name="CaixaDeTexto 528">
            <a:extLst>
              <a:ext uri="{FF2B5EF4-FFF2-40B4-BE49-F238E27FC236}">
                <a16:creationId xmlns:a16="http://schemas.microsoft.com/office/drawing/2014/main" id="{B479B3CB-8256-E820-B463-403931C27F78}"/>
              </a:ext>
            </a:extLst>
          </p:cNvPr>
          <p:cNvSpPr txBox="1"/>
          <p:nvPr/>
        </p:nvSpPr>
        <p:spPr>
          <a:xfrm>
            <a:off x="789813" y="977694"/>
            <a:ext cx="8359116" cy="4397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Business </a:t>
            </a:r>
            <a:r>
              <a:rPr lang="en-US" sz="198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Intelligence</a:t>
            </a: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179563" indent="-179563">
              <a:buFont typeface="Arial" pitchFamily="34" charset="0"/>
              <a:buChar char="•"/>
            </a:pPr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l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 ajuda em:</a:t>
            </a:r>
          </a:p>
          <a:p>
            <a:pPr lvl="1" fontAlgn="ctr"/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Identificar tendências de mercado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Oferecer benchmarks de desempenho e concorrência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Apresentar dados atuais sobre o contexto dos negócios </a:t>
            </a:r>
          </a:p>
          <a:p>
            <a:pPr lvl="1" fontAlgn="ctr">
              <a:buFont typeface="Arial" panose="020B0604020202020204" pitchFamily="34" charset="0"/>
              <a:buChar char="•"/>
            </a:pPr>
            <a:endParaRPr lang="pt-BR" sz="178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78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Melhorar a tomada de decisão baseada em informações concretas</a:t>
            </a: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pt-BR" sz="19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WordPictureWatermark528988611">
            <a:extLst>
              <a:ext uri="{FF2B5EF4-FFF2-40B4-BE49-F238E27FC236}">
                <a16:creationId xmlns:a16="http://schemas.microsoft.com/office/drawing/2014/main" id="{B5BEBF27-1F19-22C5-505F-5EB340E9B8CC}"/>
              </a:ext>
            </a:extLst>
          </p:cNvPr>
          <p:cNvPicPr/>
          <p:nvPr/>
        </p:nvPicPr>
        <p:blipFill>
          <a:blip r:embed="rId3"/>
          <a:srcRect l="4792" t="4023" r="69033" b="90923"/>
          <a:stretch/>
        </p:blipFill>
        <p:spPr>
          <a:xfrm>
            <a:off x="8151477" y="41190"/>
            <a:ext cx="1903809" cy="518984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5D8B22-2E3C-F215-1F2C-D038F8994C40}"/>
              </a:ext>
            </a:extLst>
          </p:cNvPr>
          <p:cNvSpPr txBox="1"/>
          <p:nvPr/>
        </p:nvSpPr>
        <p:spPr>
          <a:xfrm>
            <a:off x="7274636" y="5412169"/>
            <a:ext cx="2805989" cy="24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/>
            <a:r>
              <a:rPr lang="pt-BR" sz="1100" b="0" strike="noStrike" spc="-1" noProof="0" dirty="0">
                <a:solidFill>
                  <a:srgbClr val="000000"/>
                </a:solidFill>
                <a:latin typeface="Ubuntu"/>
              </a:rPr>
              <a:t>SEMANA ACADÊMICA DOS CURSOS DE TI</a:t>
            </a:r>
            <a:endParaRPr lang="pt-BR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53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149.875"/>
  <p:tag name="LLEFT" val=" 209.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1527</Words>
  <Application>Microsoft Office PowerPoint</Application>
  <PresentationFormat>Personalizar</PresentationFormat>
  <Paragraphs>336</Paragraphs>
  <Slides>52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2" baseType="lpstr">
      <vt:lpstr>Aptos</vt:lpstr>
      <vt:lpstr>Arial</vt:lpstr>
      <vt:lpstr>Calibri</vt:lpstr>
      <vt:lpstr>Helvetica</vt:lpstr>
      <vt:lpstr>Symbol</vt:lpstr>
      <vt:lpstr>Times New Roman</vt:lpstr>
      <vt:lpstr>Trebuchet MS</vt:lpstr>
      <vt:lpstr>Ubuntu</vt:lpstr>
      <vt:lpstr>Wingdings</vt:lpstr>
      <vt:lpstr>Office Theme</vt:lpstr>
      <vt:lpstr>Apresentação do PowerPoint</vt:lpstr>
      <vt:lpstr>BI na Prática</vt:lpstr>
      <vt:lpstr>Organização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Atividade Prática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Alexandre Silva dos Santos</cp:lastModifiedBy>
  <cp:revision>168</cp:revision>
  <dcterms:created xsi:type="dcterms:W3CDTF">2023-03-11T17:49:52Z</dcterms:created>
  <dcterms:modified xsi:type="dcterms:W3CDTF">2025-09-22T04:31:06Z</dcterms:modified>
  <dc:language>pt-BR</dc:language>
</cp:coreProperties>
</file>